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6" r:id="rId3"/>
    <p:sldId id="265" r:id="rId4"/>
    <p:sldId id="259" r:id="rId5"/>
    <p:sldId id="258" r:id="rId6"/>
    <p:sldId id="264"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A61D3C-152F-4406-8548-F808440109C9}" type="datetimeFigureOut">
              <a:rPr lang="en-US" smtClean="0"/>
              <a:t>8/2/2013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1265950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A61D3C-152F-4406-8548-F808440109C9}" type="datetimeFigureOut">
              <a:rPr lang="en-US" smtClean="0"/>
              <a:t>8/2/2013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363535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A61D3C-152F-4406-8548-F808440109C9}" type="datetimeFigureOut">
              <a:rPr lang="en-US" smtClean="0"/>
              <a:t>8/2/2013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1520888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271016"/>
            <a:ext cx="4114800" cy="2157984"/>
          </a:xfrm>
        </p:spPr>
        <p:txBody>
          <a:bodyPr lIns="0" tIns="0" rIns="0" bIns="0"/>
          <a:lstStyle>
            <a:lvl1pPr algn="r">
              <a:spcAft>
                <a:spcPts val="0"/>
              </a:spcAft>
              <a:defRPr/>
            </a:lvl1pPr>
          </a:lstStyle>
          <a:p>
            <a:r>
              <a:rPr lang="en-US" smtClean="0"/>
              <a:t>Click to edit Master title style</a:t>
            </a:r>
            <a:endParaRPr lang="en-US" dirty="0"/>
          </a:p>
        </p:txBody>
      </p:sp>
      <p:sp>
        <p:nvSpPr>
          <p:cNvPr id="3" name="Subtitle 2"/>
          <p:cNvSpPr>
            <a:spLocks noGrp="1"/>
          </p:cNvSpPr>
          <p:nvPr>
            <p:ph type="subTitle" idx="1"/>
          </p:nvPr>
        </p:nvSpPr>
        <p:spPr>
          <a:xfrm>
            <a:off x="4800600" y="1280160"/>
            <a:ext cx="4114800" cy="2148840"/>
          </a:xfrm>
        </p:spPr>
        <p:txBody>
          <a:bodyPr lIns="0" tIns="18288" rIns="0" bIns="0">
            <a:noAutofit/>
          </a:bodyPr>
          <a:lstStyle>
            <a:lvl1pPr marL="0" indent="0" algn="l">
              <a:lnSpc>
                <a:spcPct val="115000"/>
              </a:lnSpc>
              <a:spcAft>
                <a:spcPts val="0"/>
              </a:spcAft>
              <a:buNone/>
              <a:defRPr sz="240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71016"/>
            <a:ext cx="4270248" cy="4562856"/>
          </a:xfrm>
        </p:spPr>
        <p:txBody>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71016"/>
            <a:ext cx="4270248" cy="4562856"/>
          </a:xfrm>
        </p:spPr>
        <p:txBody>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28600" y="1271016"/>
            <a:ext cx="4270248"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923288"/>
            <a:ext cx="4270248" cy="3951288"/>
          </a:xfrm>
        </p:spPr>
        <p:txBody>
          <a:bodyPr/>
          <a:lstStyle>
            <a:lvl1pPr>
              <a:defRPr sz="20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4" y="1271016"/>
            <a:ext cx="4270248"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4" y="1923288"/>
            <a:ext cx="4270248" cy="3951288"/>
          </a:xfrm>
        </p:spPr>
        <p:txBody>
          <a:bodyPr/>
          <a:lstStyle>
            <a:lvl1pPr>
              <a:defRPr sz="20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11" name="Footer Placeholder 4"/>
          <p:cNvSpPr>
            <a:spLocks noGrp="1"/>
          </p:cNvSpPr>
          <p:nvPr>
            <p:ph type="ftr" sz="quarter" idx="11"/>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12" name="Slide Number Placeholder 5"/>
          <p:cNvSpPr>
            <a:spLocks noGrp="1"/>
          </p:cNvSpPr>
          <p:nvPr>
            <p:ph type="sldNum" sz="quarter" idx="12"/>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7"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8"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6"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7"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A61D3C-152F-4406-8548-F808440109C9}" type="datetimeFigureOut">
              <a:rPr lang="en-US" smtClean="0"/>
              <a:t>8/2/2013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19301325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9"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10"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8"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9"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A61D3C-152F-4406-8548-F808440109C9}" type="datetimeFigureOut">
              <a:rPr lang="en-US" smtClean="0"/>
              <a:t>8/2/2013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274850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A61D3C-152F-4406-8548-F808440109C9}" type="datetimeFigureOut">
              <a:rPr lang="en-US" smtClean="0"/>
              <a:t>8/2/2013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438924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A61D3C-152F-4406-8548-F808440109C9}" type="datetimeFigureOut">
              <a:rPr lang="en-US" smtClean="0"/>
              <a:t>8/2/2013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2330478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A61D3C-152F-4406-8548-F808440109C9}" type="datetimeFigureOut">
              <a:rPr lang="en-US" smtClean="0"/>
              <a:t>8/2/2013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1710855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A61D3C-152F-4406-8548-F808440109C9}" type="datetimeFigureOut">
              <a:rPr lang="en-US" smtClean="0"/>
              <a:t>8/2/2013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1483542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A61D3C-152F-4406-8548-F808440109C9}" type="datetimeFigureOut">
              <a:rPr lang="en-US" smtClean="0"/>
              <a:t>8/2/2013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3179217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A61D3C-152F-4406-8548-F808440109C9}" type="datetimeFigureOut">
              <a:rPr lang="en-US" smtClean="0"/>
              <a:t>8/2/2013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7CED40-DD90-40F2-8C1A-A6A21C2306E7}" type="slidenum">
              <a:rPr lang="en-US" smtClean="0"/>
              <a:t>‹#›</a:t>
            </a:fld>
            <a:endParaRPr lang="en-US"/>
          </a:p>
        </p:txBody>
      </p:sp>
    </p:spTree>
    <p:extLst>
      <p:ext uri="{BB962C8B-B14F-4D97-AF65-F5344CB8AC3E}">
        <p14:creationId xmlns:p14="http://schemas.microsoft.com/office/powerpoint/2010/main" val="901550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A61D3C-152F-4406-8548-F808440109C9}" type="datetimeFigureOut">
              <a:rPr lang="en-US" smtClean="0"/>
              <a:t>8/2/2013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7CED40-DD90-40F2-8C1A-A6A21C2306E7}" type="slidenum">
              <a:rPr lang="en-US" smtClean="0"/>
              <a:t>‹#›</a:t>
            </a:fld>
            <a:endParaRPr lang="en-US"/>
          </a:p>
        </p:txBody>
      </p:sp>
    </p:spTree>
    <p:extLst>
      <p:ext uri="{BB962C8B-B14F-4D97-AF65-F5344CB8AC3E}">
        <p14:creationId xmlns:p14="http://schemas.microsoft.com/office/powerpoint/2010/main" val="175668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95944" cy="996696"/>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28600" y="1271016"/>
            <a:ext cx="8686800" cy="456285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6"/>
          <p:cNvGrpSpPr/>
          <p:nvPr/>
        </p:nvGrpSpPr>
        <p:grpSpPr>
          <a:xfrm>
            <a:off x="0" y="6229349"/>
            <a:ext cx="9144000" cy="628651"/>
            <a:chOff x="0" y="6229349"/>
            <a:chExt cx="9144000" cy="628651"/>
          </a:xfrm>
        </p:grpSpPr>
        <p:pic>
          <p:nvPicPr>
            <p:cNvPr id="8" name="Picture 22" descr="footer_two-tone_revised_5-16_cir6"/>
            <p:cNvPicPr>
              <a:picLocks noChangeAspect="1" noChangeArrowheads="1"/>
            </p:cNvPicPr>
            <p:nvPr/>
          </p:nvPicPr>
          <p:blipFill>
            <a:blip r:embed="rId13"/>
            <a:srcRect/>
            <a:stretch>
              <a:fillRect/>
            </a:stretch>
          </p:blipFill>
          <p:spPr bwMode="auto">
            <a:xfrm>
              <a:off x="0" y="6229349"/>
              <a:ext cx="9144000" cy="628651"/>
            </a:xfrm>
            <a:prstGeom prst="rect">
              <a:avLst/>
            </a:prstGeom>
            <a:noFill/>
            <a:ln w="9525">
              <a:noFill/>
              <a:miter lim="800000"/>
              <a:headEnd/>
              <a:tailEnd/>
            </a:ln>
          </p:spPr>
        </p:pic>
        <p:pic>
          <p:nvPicPr>
            <p:cNvPr id="9" name="Picture 26" descr="spark-385_150"/>
            <p:cNvPicPr>
              <a:picLocks noChangeAspect="1" noChangeArrowheads="1"/>
            </p:cNvPicPr>
            <p:nvPr/>
          </p:nvPicPr>
          <p:blipFill>
            <a:blip r:embed="rId14"/>
            <a:srcRect/>
            <a:stretch>
              <a:fillRect/>
            </a:stretch>
          </p:blipFill>
          <p:spPr bwMode="auto">
            <a:xfrm>
              <a:off x="4371977" y="6376989"/>
              <a:ext cx="1865313" cy="414337"/>
            </a:xfrm>
            <a:prstGeom prst="rect">
              <a:avLst/>
            </a:prstGeom>
            <a:noFill/>
            <a:ln w="9525">
              <a:noFill/>
              <a:miter lim="800000"/>
              <a:headEnd/>
              <a:tailEnd/>
            </a:ln>
          </p:spPr>
        </p:pic>
      </p:grpSp>
      <p:sp>
        <p:nvSpPr>
          <p:cNvPr id="21" name="Date Placeholder 3"/>
          <p:cNvSpPr>
            <a:spLocks noGrp="1"/>
          </p:cNvSpPr>
          <p:nvPr>
            <p:ph type="dt" sz="half" idx="2"/>
          </p:nvPr>
        </p:nvSpPr>
        <p:spPr>
          <a:xfrm>
            <a:off x="7543800" y="6662518"/>
            <a:ext cx="1371600" cy="118872"/>
          </a:xfrm>
          <a:prstGeom prst="rect">
            <a:avLst/>
          </a:prstGeom>
        </p:spPr>
        <p:txBody>
          <a:bodyPr lIns="0" tIns="0" rIns="0" bIns="0"/>
          <a:lstStyle>
            <a:lvl1pPr algn="r">
              <a:defRPr sz="800">
                <a:solidFill>
                  <a:srgbClr val="FFFFFF"/>
                </a:solidFill>
              </a:defRPr>
            </a:lvl1pPr>
          </a:lstStyle>
          <a:p>
            <a:fld id="{1CA61D3C-152F-4406-8548-F808440109C9}" type="datetimeFigureOut">
              <a:rPr lang="en-US" smtClean="0"/>
              <a:t>8/2/2013</a:t>
            </a:fld>
            <a:endParaRPr lang="en-US"/>
          </a:p>
        </p:txBody>
      </p:sp>
      <p:sp>
        <p:nvSpPr>
          <p:cNvPr id="22" name="Footer Placeholder 4"/>
          <p:cNvSpPr>
            <a:spLocks noGrp="1"/>
          </p:cNvSpPr>
          <p:nvPr>
            <p:ph type="ftr" sz="quarter" idx="3"/>
          </p:nvPr>
        </p:nvSpPr>
        <p:spPr>
          <a:xfrm>
            <a:off x="6858000" y="6543373"/>
            <a:ext cx="2057400" cy="118872"/>
          </a:xfrm>
          <a:prstGeom prst="rect">
            <a:avLst/>
          </a:prstGeom>
        </p:spPr>
        <p:txBody>
          <a:bodyPr lIns="0" tIns="0" rIns="0" bIns="0" anchor="b"/>
          <a:lstStyle>
            <a:lvl1pPr algn="r">
              <a:defRPr sz="800">
                <a:solidFill>
                  <a:srgbClr val="FFFFFF"/>
                </a:solidFill>
              </a:defRPr>
            </a:lvl1pPr>
          </a:lstStyle>
          <a:p>
            <a:endParaRPr lang="en-US"/>
          </a:p>
        </p:txBody>
      </p:sp>
      <p:sp>
        <p:nvSpPr>
          <p:cNvPr id="23" name="Slide Number Placeholder 5"/>
          <p:cNvSpPr>
            <a:spLocks noGrp="1"/>
          </p:cNvSpPr>
          <p:nvPr>
            <p:ph type="sldNum" sz="quarter" idx="4"/>
          </p:nvPr>
        </p:nvSpPr>
        <p:spPr>
          <a:xfrm>
            <a:off x="228600" y="6664646"/>
            <a:ext cx="612648" cy="118872"/>
          </a:xfrm>
          <a:prstGeom prst="rect">
            <a:avLst/>
          </a:prstGeom>
        </p:spPr>
        <p:txBody>
          <a:bodyPr lIns="0" tIns="0" rIns="0" bIns="0"/>
          <a:lstStyle>
            <a:lvl1pPr>
              <a:defRPr sz="800">
                <a:solidFill>
                  <a:srgbClr val="FFFFFF"/>
                </a:solidFill>
              </a:defRPr>
            </a:lvl1pPr>
          </a:lstStyle>
          <a:p>
            <a:fld id="{6F7CED40-DD90-40F2-8C1A-A6A21C2306E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spcAft>
          <a:spcPts val="300"/>
        </a:spcAft>
        <a:buNone/>
        <a:defRPr sz="2800" b="1" kern="1200">
          <a:solidFill>
            <a:schemeClr val="accent1"/>
          </a:solidFill>
          <a:latin typeface="+mj-lt"/>
          <a:ea typeface="+mj-ea"/>
          <a:cs typeface="+mj-cs"/>
        </a:defRPr>
      </a:lvl1pPr>
    </p:titleStyle>
    <p:bodyStyle>
      <a:lvl1pPr marL="0" indent="0" algn="l" defTabSz="914400" rtl="0" eaLnBrk="1" latinLnBrk="0" hangingPunct="1">
        <a:spcBef>
          <a:spcPts val="0"/>
        </a:spcBef>
        <a:spcAft>
          <a:spcPts val="1400"/>
        </a:spcAft>
        <a:buFont typeface="Arial" pitchFamily="34" charset="0"/>
        <a:buNone/>
        <a:tabLst/>
        <a:defRPr sz="2400" kern="1200">
          <a:solidFill>
            <a:schemeClr val="tx1"/>
          </a:solidFill>
          <a:latin typeface="+mn-lt"/>
          <a:ea typeface="+mn-ea"/>
          <a:cs typeface="+mn-cs"/>
        </a:defRPr>
      </a:lvl1pPr>
      <a:lvl2pPr marL="228600" indent="-228600" algn="l" defTabSz="914400" rtl="0" eaLnBrk="1" latinLnBrk="0" hangingPunct="1">
        <a:spcBef>
          <a:spcPts val="0"/>
        </a:spcBef>
        <a:spcAft>
          <a:spcPts val="700"/>
        </a:spcAft>
        <a:buFont typeface="Arial" pitchFamily="34" charset="0"/>
        <a:buChar char="•"/>
        <a:defRPr sz="2000" kern="1200">
          <a:solidFill>
            <a:schemeClr val="tx1"/>
          </a:solidFill>
          <a:latin typeface="+mn-lt"/>
          <a:ea typeface="+mn-ea"/>
          <a:cs typeface="+mn-cs"/>
        </a:defRPr>
      </a:lvl2pPr>
      <a:lvl3pPr marL="457200" indent="-228600" algn="l" defTabSz="914400" rtl="0" eaLnBrk="1" latinLnBrk="0" hangingPunct="1">
        <a:spcBef>
          <a:spcPts val="0"/>
        </a:spcBef>
        <a:spcAft>
          <a:spcPts val="700"/>
        </a:spcAft>
        <a:buFont typeface="Arial" pitchFamily="34" charset="0"/>
        <a:buChar char="–"/>
        <a:defRPr sz="2000" kern="1200">
          <a:solidFill>
            <a:schemeClr val="tx1"/>
          </a:solidFill>
          <a:latin typeface="+mn-lt"/>
          <a:ea typeface="+mn-ea"/>
          <a:cs typeface="+mn-cs"/>
        </a:defRPr>
      </a:lvl3pPr>
      <a:lvl4pPr marL="685800" indent="-228600" algn="l" defTabSz="914400" rtl="0" eaLnBrk="1" latinLnBrk="0" hangingPunct="1">
        <a:spcBef>
          <a:spcPts val="0"/>
        </a:spcBef>
        <a:spcAft>
          <a:spcPts val="600"/>
        </a:spcAft>
        <a:buFont typeface="Arial" pitchFamily="34" charset="0"/>
        <a:buChar char="•"/>
        <a:defRPr sz="1800" kern="1200">
          <a:solidFill>
            <a:schemeClr val="tx1"/>
          </a:solidFill>
          <a:latin typeface="+mn-lt"/>
          <a:ea typeface="+mn-ea"/>
          <a:cs typeface="+mn-cs"/>
        </a:defRPr>
      </a:lvl4pPr>
      <a:lvl5pPr marL="914400" indent="-228600" algn="l" defTabSz="914400" rtl="0" eaLnBrk="1" latinLnBrk="0" hangingPunct="1">
        <a:spcBef>
          <a:spcPts val="0"/>
        </a:spcBef>
        <a:spcAft>
          <a:spcPts val="600"/>
        </a:spcAft>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Announcement &amp; Call to Action</a:t>
            </a:r>
            <a:endParaRPr lang="en-US" sz="2400" dirty="0"/>
          </a:p>
        </p:txBody>
      </p:sp>
      <p:sp>
        <p:nvSpPr>
          <p:cNvPr id="5" name="Date Placeholder 4"/>
          <p:cNvSpPr>
            <a:spLocks noGrp="1"/>
          </p:cNvSpPr>
          <p:nvPr>
            <p:ph type="dt" sz="half" idx="10"/>
          </p:nvPr>
        </p:nvSpPr>
        <p:spPr/>
        <p:txBody>
          <a:bodyPr/>
          <a:lstStyle/>
          <a:p>
            <a:fld id="{31B3E9DE-2C73-4382-9DEB-D185280091C3}" type="datetime1">
              <a:rPr lang="en-US" sz="700" smtClean="0"/>
              <a:t>8/2/2013</a:t>
            </a:fld>
            <a:endParaRPr lang="en-US" sz="700"/>
          </a:p>
        </p:txBody>
      </p:sp>
      <p:sp>
        <p:nvSpPr>
          <p:cNvPr id="6" name="Footer Placeholder 5"/>
          <p:cNvSpPr>
            <a:spLocks noGrp="1"/>
          </p:cNvSpPr>
          <p:nvPr>
            <p:ph type="ftr" sz="quarter" idx="3"/>
          </p:nvPr>
        </p:nvSpPr>
        <p:spPr>
          <a:xfrm>
            <a:off x="6858000" y="6543373"/>
            <a:ext cx="2057400" cy="118872"/>
          </a:xfrm>
          <a:prstGeom prst="rect">
            <a:avLst/>
          </a:prstGeom>
        </p:spPr>
        <p:txBody>
          <a:bodyPr/>
          <a:lstStyle/>
          <a:p>
            <a:r>
              <a:rPr lang="en-US" sz="700" smtClean="0"/>
              <a:t>Agilent Confidential</a:t>
            </a:r>
            <a:endParaRPr lang="en-US" sz="700"/>
          </a:p>
        </p:txBody>
      </p:sp>
      <p:sp>
        <p:nvSpPr>
          <p:cNvPr id="7" name="Slide Number Placeholder 6"/>
          <p:cNvSpPr>
            <a:spLocks noGrp="1"/>
          </p:cNvSpPr>
          <p:nvPr>
            <p:ph type="sldNum" sz="quarter" idx="4"/>
          </p:nvPr>
        </p:nvSpPr>
        <p:spPr>
          <a:xfrm>
            <a:off x="228600" y="6664646"/>
            <a:ext cx="612648" cy="118872"/>
          </a:xfrm>
          <a:prstGeom prst="rect">
            <a:avLst/>
          </a:prstGeom>
        </p:spPr>
        <p:txBody>
          <a:bodyPr/>
          <a:lstStyle/>
          <a:p>
            <a:fld id="{5F3FCF13-3F63-44C6-9D1E-583F0C7BC7F6}" type="slidenum">
              <a:rPr lang="en-US" sz="700" smtClean="0"/>
              <a:pPr/>
              <a:t>1</a:t>
            </a:fld>
            <a:endParaRPr lang="en-US" sz="700"/>
          </a:p>
        </p:txBody>
      </p:sp>
      <p:sp>
        <p:nvSpPr>
          <p:cNvPr id="3" name="Content Placeholder 2"/>
          <p:cNvSpPr>
            <a:spLocks noGrp="1"/>
          </p:cNvSpPr>
          <p:nvPr>
            <p:ph sz="half" idx="1"/>
          </p:nvPr>
        </p:nvSpPr>
        <p:spPr>
          <a:xfrm>
            <a:off x="228600" y="685800"/>
            <a:ext cx="8686800" cy="5148072"/>
          </a:xfrm>
        </p:spPr>
        <p:txBody>
          <a:bodyPr>
            <a:noAutofit/>
          </a:bodyPr>
          <a:lstStyle/>
          <a:p>
            <a:r>
              <a:rPr lang="en-US" sz="1600" b="1" dirty="0" smtClean="0"/>
              <a:t>These products will </a:t>
            </a:r>
            <a:r>
              <a:rPr lang="en-US" sz="1600" b="1" u="sng" dirty="0" smtClean="0">
                <a:solidFill>
                  <a:srgbClr val="FF0000"/>
                </a:solidFill>
              </a:rPr>
              <a:t>discontinue</a:t>
            </a:r>
            <a:r>
              <a:rPr lang="en-US" sz="1600" b="1" dirty="0" smtClean="0"/>
              <a:t> in </a:t>
            </a:r>
            <a:r>
              <a:rPr lang="en-US" sz="1600" b="1" u="sng" dirty="0" smtClean="0">
                <a:solidFill>
                  <a:srgbClr val="FF0000"/>
                </a:solidFill>
              </a:rPr>
              <a:t>December 2013</a:t>
            </a:r>
            <a:r>
              <a:rPr lang="en-US" sz="1600" b="1" dirty="0" smtClean="0"/>
              <a:t>:</a:t>
            </a:r>
            <a:endParaRPr lang="en-US" sz="1600" b="1" dirty="0"/>
          </a:p>
          <a:p>
            <a:pPr lvl="2"/>
            <a:r>
              <a:rPr lang="en-US" sz="1400" dirty="0" smtClean="0"/>
              <a:t>N5443A </a:t>
            </a:r>
            <a:r>
              <a:rPr lang="en-US" sz="1400" dirty="0"/>
              <a:t>(</a:t>
            </a:r>
            <a:r>
              <a:rPr lang="en-US" sz="1400" dirty="0" err="1"/>
              <a:t>DigRF</a:t>
            </a:r>
            <a:r>
              <a:rPr lang="en-US" sz="1400" dirty="0"/>
              <a:t> Exerciser Module)</a:t>
            </a:r>
          </a:p>
          <a:p>
            <a:pPr lvl="2"/>
            <a:r>
              <a:rPr lang="en-US" sz="1400" dirty="0" smtClean="0"/>
              <a:t>N5344A </a:t>
            </a:r>
            <a:r>
              <a:rPr lang="en-US" sz="1400" dirty="0"/>
              <a:t>(</a:t>
            </a:r>
            <a:r>
              <a:rPr lang="en-US" sz="1400" dirty="0" err="1"/>
              <a:t>DigRF</a:t>
            </a:r>
            <a:r>
              <a:rPr lang="en-US" sz="1400" dirty="0"/>
              <a:t> Analyzer Module)</a:t>
            </a:r>
          </a:p>
          <a:p>
            <a:pPr lvl="2"/>
            <a:r>
              <a:rPr lang="en-US" sz="1400" dirty="0" smtClean="0"/>
              <a:t>N5346A </a:t>
            </a:r>
            <a:r>
              <a:rPr lang="en-US" sz="1400" dirty="0"/>
              <a:t>(High Performance Flying Leads Probe</a:t>
            </a:r>
            <a:r>
              <a:rPr lang="en-US" sz="1400" dirty="0" smtClean="0"/>
              <a:t>)</a:t>
            </a:r>
          </a:p>
          <a:p>
            <a:pPr lvl="2"/>
            <a:endParaRPr lang="en-US" sz="1400" dirty="0"/>
          </a:p>
          <a:p>
            <a:r>
              <a:rPr lang="en-US" sz="1600" b="1" dirty="0" smtClean="0"/>
              <a:t>The </a:t>
            </a:r>
            <a:r>
              <a:rPr lang="en-US" sz="1600" b="1" dirty="0"/>
              <a:t>Phoenix product (M9252A) will provide a limited replacement for this family.  </a:t>
            </a:r>
          </a:p>
          <a:p>
            <a:pPr lvl="2"/>
            <a:r>
              <a:rPr lang="en-US" sz="1400" b="1" dirty="0" smtClean="0">
                <a:solidFill>
                  <a:srgbClr val="00B050"/>
                </a:solidFill>
              </a:rPr>
              <a:t>It </a:t>
            </a:r>
            <a:r>
              <a:rPr lang="en-US" sz="1400" b="1" dirty="0">
                <a:solidFill>
                  <a:srgbClr val="00B050"/>
                </a:solidFill>
              </a:rPr>
              <a:t>can be used Host Adapter for RFIC </a:t>
            </a:r>
            <a:r>
              <a:rPr lang="en-US" sz="1400" b="1" dirty="0" err="1">
                <a:solidFill>
                  <a:srgbClr val="00B050"/>
                </a:solidFill>
              </a:rPr>
              <a:t>Tx</a:t>
            </a:r>
            <a:r>
              <a:rPr lang="en-US" sz="1400" b="1" dirty="0">
                <a:solidFill>
                  <a:srgbClr val="00B050"/>
                </a:solidFill>
              </a:rPr>
              <a:t>/Rx validation.</a:t>
            </a:r>
          </a:p>
          <a:p>
            <a:pPr lvl="2"/>
            <a:r>
              <a:rPr lang="en-US" sz="1400" b="1" dirty="0" smtClean="0">
                <a:solidFill>
                  <a:srgbClr val="FF0000"/>
                </a:solidFill>
              </a:rPr>
              <a:t>It </a:t>
            </a:r>
            <a:r>
              <a:rPr lang="en-US" sz="1400" b="1" dirty="0">
                <a:solidFill>
                  <a:srgbClr val="FF0000"/>
                </a:solidFill>
              </a:rPr>
              <a:t>cannot be used as Analyzer for baseband validation.</a:t>
            </a:r>
          </a:p>
          <a:p>
            <a:pPr lvl="2"/>
            <a:r>
              <a:rPr lang="en-US" sz="1400" b="1" dirty="0" smtClean="0">
                <a:solidFill>
                  <a:srgbClr val="FF0000"/>
                </a:solidFill>
              </a:rPr>
              <a:t>It </a:t>
            </a:r>
            <a:r>
              <a:rPr lang="en-US" sz="1400" b="1" dirty="0">
                <a:solidFill>
                  <a:srgbClr val="FF0000"/>
                </a:solidFill>
              </a:rPr>
              <a:t>cannot be used as an Exerciser for system integration</a:t>
            </a:r>
            <a:r>
              <a:rPr lang="en-US" sz="1400" b="1" dirty="0" smtClean="0">
                <a:solidFill>
                  <a:srgbClr val="FF0000"/>
                </a:solidFill>
              </a:rPr>
              <a:t>.</a:t>
            </a:r>
          </a:p>
          <a:p>
            <a:pPr lvl="2"/>
            <a:endParaRPr lang="en-US" sz="1400" dirty="0"/>
          </a:p>
          <a:p>
            <a:r>
              <a:rPr lang="en-US" sz="1600" b="1" dirty="0" smtClean="0"/>
              <a:t>Call to Action</a:t>
            </a:r>
            <a:endParaRPr lang="en-US" sz="1600" dirty="0"/>
          </a:p>
          <a:p>
            <a:r>
              <a:rPr lang="en-US" sz="1600" dirty="0" smtClean="0"/>
              <a:t>Please engage with your customer because we need to plan for any customer lifetime buy (LTB) purchases.  Some items, like the N5346A probe are on LTB from our suppliers, so supplies may be constrained.  Therefore, it’s critical to understand customer demand.</a:t>
            </a:r>
          </a:p>
          <a:p>
            <a:endParaRPr lang="en-US" sz="1600" dirty="0"/>
          </a:p>
        </p:txBody>
      </p:sp>
    </p:spTree>
    <p:extLst>
      <p:ext uri="{BB962C8B-B14F-4D97-AF65-F5344CB8AC3E}">
        <p14:creationId xmlns:p14="http://schemas.microsoft.com/office/powerpoint/2010/main" val="2026213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228600" y="6664646"/>
            <a:ext cx="612648" cy="118872"/>
          </a:xfrm>
          <a:prstGeom prst="rect">
            <a:avLst/>
          </a:prstGeom>
        </p:spPr>
        <p:txBody>
          <a:bodyPr/>
          <a:lstStyle/>
          <a:p>
            <a:fld id="{793EC66B-EF27-4603-8557-B6CFD2D77735}" type="slidenum">
              <a:rPr lang="en-US" smtClean="0"/>
              <a:pPr/>
              <a:t>2</a:t>
            </a:fld>
            <a:endParaRPr lang="en-US" dirty="0"/>
          </a:p>
        </p:txBody>
      </p:sp>
      <p:sp>
        <p:nvSpPr>
          <p:cNvPr id="3" name="Rectangle 2"/>
          <p:cNvSpPr>
            <a:spLocks noChangeArrowheads="1"/>
          </p:cNvSpPr>
          <p:nvPr/>
        </p:nvSpPr>
        <p:spPr bwMode="auto">
          <a:xfrm>
            <a:off x="4038600" y="2819400"/>
            <a:ext cx="2057400" cy="1143000"/>
          </a:xfrm>
          <a:prstGeom prst="rect">
            <a:avLst/>
          </a:prstGeom>
          <a:solidFill>
            <a:srgbClr val="008000"/>
          </a:solidFill>
          <a:ln>
            <a:noFill/>
          </a:ln>
          <a:effectLst/>
          <a:extLs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 name="Rectangle 5"/>
          <p:cNvSpPr>
            <a:spLocks noChangeArrowheads="1"/>
          </p:cNvSpPr>
          <p:nvPr/>
        </p:nvSpPr>
        <p:spPr bwMode="auto">
          <a:xfrm>
            <a:off x="4191000" y="2895600"/>
            <a:ext cx="1752600" cy="990600"/>
          </a:xfrm>
          <a:prstGeom prst="rect">
            <a:avLst/>
          </a:prstGeom>
          <a:solidFill>
            <a:srgbClr val="FFFF99"/>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91440" anchor="b"/>
          <a:lstStyle/>
          <a:p>
            <a:pPr eaLnBrk="0" hangingPunct="0"/>
            <a:endParaRPr lang="ja-JP" altLang="en-US" sz="1800" b="1">
              <a:latin typeface="Agilent TT Cond" pitchFamily="34" charset="0"/>
              <a:ea typeface="MS PGothic" pitchFamily="34" charset="-128"/>
            </a:endParaRPr>
          </a:p>
        </p:txBody>
      </p:sp>
      <p:sp>
        <p:nvSpPr>
          <p:cNvPr id="6" name="Line 6"/>
          <p:cNvSpPr>
            <a:spLocks noChangeShapeType="1"/>
          </p:cNvSpPr>
          <p:nvPr/>
        </p:nvSpPr>
        <p:spPr bwMode="auto">
          <a:xfrm>
            <a:off x="1776730" y="3200400"/>
            <a:ext cx="264287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7" name="Line 7"/>
          <p:cNvSpPr>
            <a:spLocks noChangeShapeType="1"/>
          </p:cNvSpPr>
          <p:nvPr/>
        </p:nvSpPr>
        <p:spPr bwMode="auto">
          <a:xfrm flipV="1">
            <a:off x="4572000" y="3352800"/>
            <a:ext cx="1981200" cy="14288"/>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8" name="AutoShape 9"/>
          <p:cNvSpPr>
            <a:spLocks noChangeArrowheads="1"/>
          </p:cNvSpPr>
          <p:nvPr/>
        </p:nvSpPr>
        <p:spPr bwMode="auto">
          <a:xfrm rot="5400000">
            <a:off x="5566569" y="3251994"/>
            <a:ext cx="381000" cy="220662"/>
          </a:xfrm>
          <a:prstGeom prst="triangle">
            <a:avLst>
              <a:gd name="adj" fmla="val 50000"/>
            </a:avLst>
          </a:prstGeom>
          <a:solidFill>
            <a:schemeClr val="tx2"/>
          </a:solidFill>
          <a:ln>
            <a:noFill/>
          </a:ln>
          <a:effectLst/>
          <a:extLst>
            <a:ext uri="{91240B29-F687-4F45-9708-019B960494DF}">
              <a14:hiddenLine xmlns:a14="http://schemas.microsoft.com/office/drawing/2010/main" w="1905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9" name="Rectangle 10"/>
          <p:cNvSpPr>
            <a:spLocks noChangeArrowheads="1"/>
          </p:cNvSpPr>
          <p:nvPr/>
        </p:nvSpPr>
        <p:spPr bwMode="auto">
          <a:xfrm>
            <a:off x="5340350" y="3221038"/>
            <a:ext cx="222250" cy="284162"/>
          </a:xfrm>
          <a:prstGeom prst="rect">
            <a:avLst/>
          </a:prstGeom>
          <a:solidFill>
            <a:schemeClr val="tx2"/>
          </a:solidFill>
          <a:ln>
            <a:noFill/>
          </a:ln>
          <a:effectLst/>
          <a:extLst>
            <a:ext uri="{91240B29-F687-4F45-9708-019B960494DF}">
              <a14:hiddenLine xmlns:a14="http://schemas.microsoft.com/office/drawing/2010/main" w="1905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10" name="Oval 11"/>
          <p:cNvSpPr>
            <a:spLocks noChangeArrowheads="1"/>
          </p:cNvSpPr>
          <p:nvPr/>
        </p:nvSpPr>
        <p:spPr bwMode="auto">
          <a:xfrm>
            <a:off x="5010150" y="3257550"/>
            <a:ext cx="233363" cy="241300"/>
          </a:xfrm>
          <a:prstGeom prst="ellipse">
            <a:avLst/>
          </a:prstGeom>
          <a:solidFill>
            <a:schemeClr val="tx2"/>
          </a:solidFill>
          <a:ln>
            <a:noFill/>
          </a:ln>
          <a:effectLst/>
          <a:extLst>
            <a:ext uri="{91240B29-F687-4F45-9708-019B960494DF}">
              <a14:hiddenLine xmlns:a14="http://schemas.microsoft.com/office/drawing/2010/main" w="1905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11" name="AutoShape 12"/>
          <p:cNvSpPr>
            <a:spLocks noChangeArrowheads="1"/>
          </p:cNvSpPr>
          <p:nvPr/>
        </p:nvSpPr>
        <p:spPr bwMode="auto">
          <a:xfrm flipV="1">
            <a:off x="6440488" y="3017838"/>
            <a:ext cx="250825" cy="217487"/>
          </a:xfrm>
          <a:prstGeom prst="triangle">
            <a:avLst>
              <a:gd name="adj" fmla="val 50000"/>
            </a:avLst>
          </a:prstGeom>
          <a:noFill/>
          <a:ln w="38100">
            <a:solidFill>
              <a:schemeClr val="fo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12" name="Line 13"/>
          <p:cNvSpPr>
            <a:spLocks noChangeShapeType="1"/>
          </p:cNvSpPr>
          <p:nvPr/>
        </p:nvSpPr>
        <p:spPr bwMode="auto">
          <a:xfrm flipV="1">
            <a:off x="6564313" y="3017838"/>
            <a:ext cx="0" cy="336550"/>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pic>
        <p:nvPicPr>
          <p:cNvPr id="13" name="Picture 14" descr="QuadNew"/>
          <p:cNvPicPr>
            <a:picLocks noChangeAspect="1" noChangeArrowheads="1"/>
          </p:cNvPicPr>
          <p:nvPr/>
        </p:nvPicPr>
        <p:blipFill>
          <a:blip r:embed="rId2" cstate="print">
            <a:lum bright="30000" contrast="10000"/>
            <a:extLst>
              <a:ext uri="{28A0092B-C50C-407E-A947-70E740481C1C}">
                <a14:useLocalDpi xmlns:a14="http://schemas.microsoft.com/office/drawing/2010/main" val="0"/>
              </a:ext>
            </a:extLst>
          </a:blip>
          <a:srcRect/>
          <a:stretch>
            <a:fillRect/>
          </a:stretch>
        </p:blipFill>
        <p:spPr bwMode="auto">
          <a:xfrm>
            <a:off x="3657600" y="4572000"/>
            <a:ext cx="2438400" cy="160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rgbClr val="808080"/>
                  </a:outerShdw>
                </a:effectLst>
              </a14:hiddenEffects>
            </a:ext>
          </a:extLst>
        </p:spPr>
      </p:pic>
      <p:sp>
        <p:nvSpPr>
          <p:cNvPr id="14" name="Text Box 15"/>
          <p:cNvSpPr txBox="1">
            <a:spLocks noChangeArrowheads="1"/>
          </p:cNvSpPr>
          <p:nvPr/>
        </p:nvSpPr>
        <p:spPr bwMode="auto">
          <a:xfrm>
            <a:off x="3810000" y="4267200"/>
            <a:ext cx="2084388" cy="260350"/>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hangingPunct="0">
              <a:lnSpc>
                <a:spcPct val="95000"/>
              </a:lnSpc>
              <a:spcBef>
                <a:spcPct val="50000"/>
              </a:spcBef>
              <a:spcAft>
                <a:spcPct val="50000"/>
              </a:spcAft>
            </a:pPr>
            <a:r>
              <a:rPr lang="en-US" altLang="ja-JP" sz="1800" b="1" dirty="0">
                <a:latin typeface="Agilent TT Cond" pitchFamily="34" charset="0"/>
                <a:ea typeface="MS PGothic" pitchFamily="34" charset="-128"/>
              </a:rPr>
              <a:t>Vector Signal Analysis</a:t>
            </a:r>
          </a:p>
        </p:txBody>
      </p:sp>
      <p:sp>
        <p:nvSpPr>
          <p:cNvPr id="17" name="Text Box 18"/>
          <p:cNvSpPr txBox="1">
            <a:spLocks noChangeArrowheads="1"/>
          </p:cNvSpPr>
          <p:nvPr/>
        </p:nvSpPr>
        <p:spPr bwMode="auto">
          <a:xfrm>
            <a:off x="4800600" y="2895600"/>
            <a:ext cx="541338" cy="244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600" b="1">
                <a:latin typeface="Arial" charset="0"/>
              </a:rPr>
              <a:t>RF-IC</a:t>
            </a:r>
          </a:p>
        </p:txBody>
      </p:sp>
      <p:sp>
        <p:nvSpPr>
          <p:cNvPr id="18" name="Line 19"/>
          <p:cNvSpPr>
            <a:spLocks noChangeShapeType="1"/>
          </p:cNvSpPr>
          <p:nvPr/>
        </p:nvSpPr>
        <p:spPr bwMode="auto">
          <a:xfrm flipV="1">
            <a:off x="1776730" y="3505199"/>
            <a:ext cx="2642870" cy="174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19" name="Rectangle 20"/>
          <p:cNvSpPr>
            <a:spLocks noChangeArrowheads="1"/>
          </p:cNvSpPr>
          <p:nvPr/>
        </p:nvSpPr>
        <p:spPr bwMode="auto">
          <a:xfrm>
            <a:off x="4751388" y="3243263"/>
            <a:ext cx="201612" cy="279400"/>
          </a:xfrm>
          <a:prstGeom prst="rect">
            <a:avLst/>
          </a:prstGeom>
          <a:solidFill>
            <a:schemeClr val="tx2"/>
          </a:solidFill>
          <a:ln>
            <a:noFill/>
          </a:ln>
          <a:effectLst/>
          <a:extLst>
            <a:ext uri="{91240B29-F687-4F45-9708-019B960494DF}">
              <a14:hiddenLine xmlns:a14="http://schemas.microsoft.com/office/drawing/2010/main" w="1905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20" name="Text Box 21"/>
          <p:cNvSpPr txBox="1">
            <a:spLocks noChangeArrowheads="1"/>
          </p:cNvSpPr>
          <p:nvPr/>
        </p:nvSpPr>
        <p:spPr bwMode="auto">
          <a:xfrm>
            <a:off x="4377066" y="762000"/>
            <a:ext cx="1245534" cy="263149"/>
          </a:xfrm>
          <a:prstGeom prst="rect">
            <a:avLst/>
          </a:prstGeom>
          <a:noFill/>
          <a:ln>
            <a:noFill/>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hangingPunct="0">
              <a:lnSpc>
                <a:spcPct val="95000"/>
              </a:lnSpc>
              <a:spcBef>
                <a:spcPct val="50000"/>
              </a:spcBef>
              <a:spcAft>
                <a:spcPct val="50000"/>
              </a:spcAft>
            </a:pPr>
            <a:r>
              <a:rPr lang="en-US" altLang="ja-JP" sz="1800" b="1" dirty="0" smtClean="0">
                <a:latin typeface="Agilent TT Cond" pitchFamily="34" charset="0"/>
                <a:ea typeface="MS PGothic" pitchFamily="34" charset="-128"/>
              </a:rPr>
              <a:t>Signal Studio</a:t>
            </a:r>
            <a:endParaRPr lang="en-US" altLang="ja-JP" sz="1800" b="1" dirty="0">
              <a:latin typeface="Agilent TT Cond" pitchFamily="34" charset="0"/>
              <a:ea typeface="MS PGothic" pitchFamily="34" charset="-128"/>
            </a:endParaRPr>
          </a:p>
        </p:txBody>
      </p:sp>
      <p:sp>
        <p:nvSpPr>
          <p:cNvPr id="26" name="Line 27"/>
          <p:cNvSpPr>
            <a:spLocks noChangeShapeType="1"/>
          </p:cNvSpPr>
          <p:nvPr/>
        </p:nvSpPr>
        <p:spPr bwMode="auto">
          <a:xfrm>
            <a:off x="1066800" y="5257800"/>
            <a:ext cx="2590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27" name="Oval 28"/>
          <p:cNvSpPr>
            <a:spLocks noChangeArrowheads="1"/>
          </p:cNvSpPr>
          <p:nvPr/>
        </p:nvSpPr>
        <p:spPr bwMode="auto">
          <a:xfrm>
            <a:off x="5029200" y="3568700"/>
            <a:ext cx="233363" cy="241300"/>
          </a:xfrm>
          <a:prstGeom prst="ellipse">
            <a:avLst/>
          </a:prstGeom>
          <a:solidFill>
            <a:schemeClr val="tx2"/>
          </a:solidFill>
          <a:ln>
            <a:noFill/>
          </a:ln>
          <a:effectLst/>
          <a:extLst>
            <a:ext uri="{91240B29-F687-4F45-9708-019B960494DF}">
              <a14:hiddenLine xmlns:a14="http://schemas.microsoft.com/office/drawing/2010/main" w="1905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28" name="Line 29"/>
          <p:cNvSpPr>
            <a:spLocks noChangeShapeType="1"/>
          </p:cNvSpPr>
          <p:nvPr/>
        </p:nvSpPr>
        <p:spPr bwMode="auto">
          <a:xfrm>
            <a:off x="5133975" y="3505200"/>
            <a:ext cx="0" cy="76200"/>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29" name="Rectangle 30"/>
          <p:cNvSpPr>
            <a:spLocks noChangeArrowheads="1"/>
          </p:cNvSpPr>
          <p:nvPr/>
        </p:nvSpPr>
        <p:spPr bwMode="auto">
          <a:xfrm>
            <a:off x="4419600" y="3167063"/>
            <a:ext cx="228600" cy="384175"/>
          </a:xfrm>
          <a:prstGeom prst="rect">
            <a:avLst/>
          </a:prstGeom>
          <a:solidFill>
            <a:schemeClr val="tx1"/>
          </a:solidFill>
          <a:ln>
            <a:noFill/>
          </a:ln>
          <a:effectLst/>
          <a:extLst>
            <a:ext uri="{91240B29-F687-4F45-9708-019B960494DF}">
              <a14:hiddenLine xmlns:a14="http://schemas.microsoft.com/office/drawing/2010/main" w="1905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30" name="Text Box 31"/>
          <p:cNvSpPr txBox="1">
            <a:spLocks noChangeArrowheads="1"/>
          </p:cNvSpPr>
          <p:nvPr/>
        </p:nvSpPr>
        <p:spPr bwMode="auto">
          <a:xfrm>
            <a:off x="3429000" y="2895600"/>
            <a:ext cx="225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600" dirty="0" err="1">
                <a:latin typeface="Arial" charset="0"/>
              </a:rPr>
              <a:t>Tx</a:t>
            </a:r>
            <a:endParaRPr lang="en-US" sz="1600" dirty="0">
              <a:latin typeface="Arial" charset="0"/>
            </a:endParaRPr>
          </a:p>
        </p:txBody>
      </p:sp>
      <p:sp>
        <p:nvSpPr>
          <p:cNvPr id="31" name="Text Box 32"/>
          <p:cNvSpPr txBox="1">
            <a:spLocks noChangeArrowheads="1"/>
          </p:cNvSpPr>
          <p:nvPr/>
        </p:nvSpPr>
        <p:spPr bwMode="auto">
          <a:xfrm>
            <a:off x="3429000" y="3248025"/>
            <a:ext cx="247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600" dirty="0">
                <a:latin typeface="Arial" charset="0"/>
              </a:rPr>
              <a:t>Rx</a:t>
            </a:r>
          </a:p>
        </p:txBody>
      </p:sp>
      <p:sp>
        <p:nvSpPr>
          <p:cNvPr id="32" name="Line 33"/>
          <p:cNvSpPr>
            <a:spLocks noChangeShapeType="1"/>
          </p:cNvSpPr>
          <p:nvPr/>
        </p:nvSpPr>
        <p:spPr bwMode="auto">
          <a:xfrm flipH="1">
            <a:off x="6096000" y="5257800"/>
            <a:ext cx="1600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33" name="Line 34"/>
          <p:cNvSpPr>
            <a:spLocks noChangeShapeType="1"/>
          </p:cNvSpPr>
          <p:nvPr/>
        </p:nvSpPr>
        <p:spPr bwMode="auto">
          <a:xfrm flipV="1">
            <a:off x="1066800" y="3886200"/>
            <a:ext cx="0" cy="1371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en-US"/>
          </a:p>
        </p:txBody>
      </p:sp>
      <p:sp>
        <p:nvSpPr>
          <p:cNvPr id="34" name="Text Box 35"/>
          <p:cNvSpPr txBox="1">
            <a:spLocks noChangeArrowheads="1"/>
          </p:cNvSpPr>
          <p:nvPr/>
        </p:nvSpPr>
        <p:spPr bwMode="auto">
          <a:xfrm>
            <a:off x="398147" y="3886200"/>
            <a:ext cx="1378583" cy="526298"/>
          </a:xfrm>
          <a:prstGeom prst="rect">
            <a:avLst/>
          </a:prstGeom>
          <a:solidFill>
            <a:schemeClr val="bg1"/>
          </a:solidFill>
          <a:ln>
            <a:noFill/>
          </a:ln>
          <a:effectLst/>
          <a:extLs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hangingPunct="0">
              <a:lnSpc>
                <a:spcPct val="95000"/>
              </a:lnSpc>
              <a:spcBef>
                <a:spcPct val="50000"/>
              </a:spcBef>
              <a:spcAft>
                <a:spcPct val="50000"/>
              </a:spcAft>
            </a:pPr>
            <a:r>
              <a:rPr lang="en-US" altLang="ja-JP" sz="1800" b="1" dirty="0" smtClean="0">
                <a:latin typeface="Agilent TT Cond" pitchFamily="34" charset="0"/>
                <a:ea typeface="MS PGothic" pitchFamily="34" charset="-128"/>
              </a:rPr>
              <a:t>M9252A DigRF</a:t>
            </a:r>
            <a:br>
              <a:rPr lang="en-US" altLang="ja-JP" sz="1800" b="1" dirty="0" smtClean="0">
                <a:latin typeface="Agilent TT Cond" pitchFamily="34" charset="0"/>
                <a:ea typeface="MS PGothic" pitchFamily="34" charset="-128"/>
              </a:rPr>
            </a:br>
            <a:r>
              <a:rPr lang="en-US" altLang="ja-JP" b="1" dirty="0" smtClean="0">
                <a:latin typeface="Agilent TT Cond" pitchFamily="34" charset="0"/>
                <a:ea typeface="MS PGothic" pitchFamily="34" charset="-128"/>
              </a:rPr>
              <a:t>Host adapter</a:t>
            </a:r>
            <a:endParaRPr lang="en-US" altLang="ja-JP" sz="1800" b="1" dirty="0">
              <a:latin typeface="Agilent TT Cond" pitchFamily="34" charset="0"/>
              <a:ea typeface="MS PGothic" pitchFamily="34" charset="-128"/>
            </a:endParaRPr>
          </a:p>
        </p:txBody>
      </p:sp>
      <p:sp>
        <p:nvSpPr>
          <p:cNvPr id="38" name="Line 39"/>
          <p:cNvSpPr>
            <a:spLocks noChangeShapeType="1"/>
          </p:cNvSpPr>
          <p:nvPr/>
        </p:nvSpPr>
        <p:spPr bwMode="auto">
          <a:xfrm rot="5400000">
            <a:off x="495300" y="2171700"/>
            <a:ext cx="1143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39" name="Line 40"/>
          <p:cNvSpPr>
            <a:spLocks noChangeShapeType="1"/>
          </p:cNvSpPr>
          <p:nvPr/>
        </p:nvSpPr>
        <p:spPr bwMode="auto">
          <a:xfrm flipH="1">
            <a:off x="1066800" y="1600200"/>
            <a:ext cx="2819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40" name="Line 41"/>
          <p:cNvSpPr>
            <a:spLocks noChangeShapeType="1"/>
          </p:cNvSpPr>
          <p:nvPr/>
        </p:nvSpPr>
        <p:spPr bwMode="auto">
          <a:xfrm rot="5400000">
            <a:off x="7277100" y="1866900"/>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41" name="Line 42"/>
          <p:cNvSpPr>
            <a:spLocks noChangeShapeType="1"/>
          </p:cNvSpPr>
          <p:nvPr/>
        </p:nvSpPr>
        <p:spPr bwMode="auto">
          <a:xfrm flipH="1">
            <a:off x="5791200" y="1600200"/>
            <a:ext cx="175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42" name="Text Box 43"/>
          <p:cNvSpPr txBox="1">
            <a:spLocks noChangeArrowheads="1"/>
          </p:cNvSpPr>
          <p:nvPr/>
        </p:nvSpPr>
        <p:spPr bwMode="auto">
          <a:xfrm>
            <a:off x="6983897" y="1752600"/>
            <a:ext cx="1213474" cy="263149"/>
          </a:xfrm>
          <a:prstGeom prst="rect">
            <a:avLst/>
          </a:prstGeom>
          <a:solidFill>
            <a:schemeClr val="bg1"/>
          </a:solidFill>
          <a:ln>
            <a:noFill/>
          </a:ln>
          <a:effectLst/>
          <a:extLs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hangingPunct="0">
              <a:lnSpc>
                <a:spcPct val="95000"/>
              </a:lnSpc>
              <a:spcBef>
                <a:spcPct val="50000"/>
              </a:spcBef>
              <a:spcAft>
                <a:spcPct val="50000"/>
              </a:spcAft>
            </a:pPr>
            <a:r>
              <a:rPr lang="en-US" altLang="ja-JP" b="1" dirty="0" smtClean="0">
                <a:latin typeface="Agilent TT Cond" pitchFamily="34" charset="0"/>
                <a:ea typeface="MS PGothic" pitchFamily="34" charset="-128"/>
              </a:rPr>
              <a:t>M9381A VSG</a:t>
            </a:r>
            <a:endParaRPr lang="en-US" altLang="ja-JP" sz="1800" b="1" dirty="0">
              <a:latin typeface="Agilent TT Cond" pitchFamily="34" charset="0"/>
              <a:ea typeface="MS PGothic" pitchFamily="34" charset="-128"/>
            </a:endParaRPr>
          </a:p>
        </p:txBody>
      </p:sp>
      <p:sp>
        <p:nvSpPr>
          <p:cNvPr id="43" name="Line 44"/>
          <p:cNvSpPr>
            <a:spLocks noChangeShapeType="1"/>
          </p:cNvSpPr>
          <p:nvPr/>
        </p:nvSpPr>
        <p:spPr bwMode="auto">
          <a:xfrm flipV="1">
            <a:off x="7696200" y="4343400"/>
            <a:ext cx="0" cy="914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en-US"/>
          </a:p>
        </p:txBody>
      </p:sp>
      <p:sp>
        <p:nvSpPr>
          <p:cNvPr id="44" name="Text Box 45"/>
          <p:cNvSpPr txBox="1">
            <a:spLocks noChangeArrowheads="1"/>
          </p:cNvSpPr>
          <p:nvPr/>
        </p:nvSpPr>
        <p:spPr bwMode="auto">
          <a:xfrm>
            <a:off x="7227569" y="4419600"/>
            <a:ext cx="1215076" cy="263149"/>
          </a:xfrm>
          <a:prstGeom prst="rect">
            <a:avLst/>
          </a:prstGeom>
          <a:solidFill>
            <a:schemeClr val="bg1"/>
          </a:solidFill>
          <a:ln>
            <a:noFill/>
          </a:ln>
          <a:effectLst/>
          <a:extLs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ctr" eaLnBrk="0" hangingPunct="0">
              <a:lnSpc>
                <a:spcPct val="95000"/>
              </a:lnSpc>
              <a:spcBef>
                <a:spcPct val="50000"/>
              </a:spcBef>
              <a:spcAft>
                <a:spcPct val="50000"/>
              </a:spcAft>
            </a:pPr>
            <a:r>
              <a:rPr lang="en-US" altLang="ja-JP" sz="1800" b="1" dirty="0" smtClean="0">
                <a:latin typeface="Agilent TT Cond" pitchFamily="34" charset="0"/>
                <a:ea typeface="MS PGothic" pitchFamily="34" charset="-128"/>
              </a:rPr>
              <a:t>M9392A VSA</a:t>
            </a:r>
            <a:endParaRPr lang="en-US" altLang="ja-JP" sz="1800" b="1" dirty="0">
              <a:latin typeface="Agilent TT Cond" pitchFamily="34" charset="0"/>
              <a:ea typeface="MS PGothic" pitchFamily="34" charset="-128"/>
            </a:endParaRPr>
          </a:p>
        </p:txBody>
      </p:sp>
      <p:sp>
        <p:nvSpPr>
          <p:cNvPr id="45" name="Oval 46"/>
          <p:cNvSpPr>
            <a:spLocks noChangeArrowheads="1"/>
          </p:cNvSpPr>
          <p:nvPr/>
        </p:nvSpPr>
        <p:spPr bwMode="auto">
          <a:xfrm>
            <a:off x="1775343" y="3087688"/>
            <a:ext cx="152400" cy="152400"/>
          </a:xfrm>
          <a:prstGeom prst="ellipse">
            <a:avLst/>
          </a:prstGeom>
          <a:solidFill>
            <a:schemeClr val="tx1"/>
          </a:solidFill>
          <a:ln>
            <a:noFill/>
          </a:ln>
          <a:effectLst/>
          <a:extLst>
            <a:ext uri="{91240B29-F687-4F45-9708-019B960494DF}">
              <a14:hiddenLine xmlns:a14="http://schemas.microsoft.com/office/drawing/2010/main" w="12700">
                <a:solidFill>
                  <a:schemeClr val="accent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47" name="Line 49"/>
          <p:cNvSpPr>
            <a:spLocks noChangeShapeType="1"/>
          </p:cNvSpPr>
          <p:nvPr/>
        </p:nvSpPr>
        <p:spPr bwMode="auto">
          <a:xfrm flipH="1">
            <a:off x="6248400" y="2590800"/>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48" name="Line 50"/>
          <p:cNvSpPr>
            <a:spLocks noChangeShapeType="1"/>
          </p:cNvSpPr>
          <p:nvPr/>
        </p:nvSpPr>
        <p:spPr bwMode="auto">
          <a:xfrm>
            <a:off x="6248400" y="2590800"/>
            <a:ext cx="0" cy="762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49" name="Line 51"/>
          <p:cNvSpPr>
            <a:spLocks noChangeShapeType="1"/>
          </p:cNvSpPr>
          <p:nvPr/>
        </p:nvSpPr>
        <p:spPr bwMode="auto">
          <a:xfrm>
            <a:off x="6400800" y="3352800"/>
            <a:ext cx="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sp>
        <p:nvSpPr>
          <p:cNvPr id="50" name="Line 52"/>
          <p:cNvSpPr>
            <a:spLocks noChangeShapeType="1"/>
          </p:cNvSpPr>
          <p:nvPr/>
        </p:nvSpPr>
        <p:spPr bwMode="auto">
          <a:xfrm>
            <a:off x="6400800" y="3962400"/>
            <a:ext cx="533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endParaRPr lang="en-US"/>
          </a:p>
        </p:txBody>
      </p:sp>
      <p:pic>
        <p:nvPicPr>
          <p:cNvPr id="51" name="Picture 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066800"/>
            <a:ext cx="2362200" cy="161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Text Box 54"/>
          <p:cNvSpPr txBox="1">
            <a:spLocks noChangeArrowheads="1"/>
          </p:cNvSpPr>
          <p:nvPr/>
        </p:nvSpPr>
        <p:spPr bwMode="auto">
          <a:xfrm>
            <a:off x="430212" y="200025"/>
            <a:ext cx="5970588" cy="430887"/>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a:spcBef>
                <a:spcPct val="50000"/>
              </a:spcBef>
            </a:pPr>
            <a:r>
              <a:rPr lang="en-US" sz="2800" b="1" dirty="0">
                <a:solidFill>
                  <a:srgbClr val="0099CC"/>
                </a:solidFill>
                <a:latin typeface="Arial" charset="0"/>
              </a:rPr>
              <a:t>RFIC </a:t>
            </a:r>
            <a:r>
              <a:rPr lang="en-US" sz="2800" b="1" dirty="0" smtClean="0">
                <a:solidFill>
                  <a:srgbClr val="0099CC"/>
                </a:solidFill>
                <a:latin typeface="Arial" charset="0"/>
              </a:rPr>
              <a:t>Transmitter/Receiver </a:t>
            </a:r>
            <a:r>
              <a:rPr lang="en-US" sz="2800" b="1" dirty="0">
                <a:solidFill>
                  <a:srgbClr val="0099CC"/>
                </a:solidFill>
                <a:latin typeface="Arial" charset="0"/>
              </a:rPr>
              <a:t>Test</a:t>
            </a:r>
          </a:p>
        </p:txBody>
      </p:sp>
      <p:pic>
        <p:nvPicPr>
          <p:cNvPr id="54" name="Picture 2" descr="C:\c_data\PHOENIX\Project Status\M9252A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743" y="2771775"/>
            <a:ext cx="1158600" cy="110331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22795" y="1940577"/>
            <a:ext cx="2375409" cy="1294748"/>
          </a:xfrm>
          <a:prstGeom prst="rect">
            <a:avLst/>
          </a:prstGeom>
        </p:spPr>
      </p:pic>
      <p:pic>
        <p:nvPicPr>
          <p:cNvPr id="58" name="Picture 57" descr="M9392A Modules 2.JPG"/>
          <p:cNvPicPr>
            <a:picLocks noChangeAspect="1"/>
          </p:cNvPicPr>
          <p:nvPr/>
        </p:nvPicPr>
        <p:blipFill>
          <a:blip r:embed="rId6" cstate="email">
            <a:clrChange>
              <a:clrFrom>
                <a:srgbClr val="FFFFFF"/>
              </a:clrFrom>
              <a:clrTo>
                <a:srgbClr val="FFFFFF">
                  <a:alpha val="0"/>
                </a:srgbClr>
              </a:clrTo>
            </a:clrChange>
          </a:blip>
          <a:stretch>
            <a:fillRect/>
          </a:stretch>
        </p:blipFill>
        <p:spPr>
          <a:xfrm>
            <a:off x="6929494" y="3484691"/>
            <a:ext cx="1823981" cy="955417"/>
          </a:xfrm>
          <a:prstGeom prst="rect">
            <a:avLst/>
          </a:prstGeom>
        </p:spPr>
      </p:pic>
      <p:sp>
        <p:nvSpPr>
          <p:cNvPr id="55" name="Oval 46"/>
          <p:cNvSpPr>
            <a:spLocks noChangeArrowheads="1"/>
          </p:cNvSpPr>
          <p:nvPr/>
        </p:nvSpPr>
        <p:spPr bwMode="auto">
          <a:xfrm>
            <a:off x="3733800" y="1524000"/>
            <a:ext cx="152400" cy="152400"/>
          </a:xfrm>
          <a:prstGeom prst="ellipse">
            <a:avLst/>
          </a:prstGeom>
          <a:solidFill>
            <a:schemeClr val="tx1"/>
          </a:solidFill>
          <a:ln>
            <a:noFill/>
          </a:ln>
          <a:effectLst/>
          <a:extLst>
            <a:ext uri="{91240B29-F687-4F45-9708-019B960494DF}">
              <a14:hiddenLine xmlns:a14="http://schemas.microsoft.com/office/drawing/2010/main" w="12700">
                <a:solidFill>
                  <a:schemeClr val="accent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sp>
        <p:nvSpPr>
          <p:cNvPr id="56" name="Oval 46"/>
          <p:cNvSpPr>
            <a:spLocks noChangeArrowheads="1"/>
          </p:cNvSpPr>
          <p:nvPr/>
        </p:nvSpPr>
        <p:spPr bwMode="auto">
          <a:xfrm>
            <a:off x="6086475" y="1524000"/>
            <a:ext cx="152400" cy="152400"/>
          </a:xfrm>
          <a:prstGeom prst="ellipse">
            <a:avLst/>
          </a:prstGeom>
          <a:solidFill>
            <a:schemeClr val="tx1"/>
          </a:solidFill>
          <a:ln>
            <a:noFill/>
          </a:ln>
          <a:effectLst/>
          <a:extLst>
            <a:ext uri="{91240B29-F687-4F45-9708-019B960494DF}">
              <a14:hiddenLine xmlns:a14="http://schemas.microsoft.com/office/drawing/2010/main" w="12700">
                <a:solidFill>
                  <a:schemeClr val="accent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a:p>
        </p:txBody>
      </p:sp>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43800" y="0"/>
            <a:ext cx="1598180" cy="1270367"/>
          </a:xfrm>
          <a:prstGeom prst="rect">
            <a:avLst/>
          </a:prstGeom>
        </p:spPr>
      </p:pic>
    </p:spTree>
    <p:extLst>
      <p:ext uri="{BB962C8B-B14F-4D97-AF65-F5344CB8AC3E}">
        <p14:creationId xmlns:p14="http://schemas.microsoft.com/office/powerpoint/2010/main" val="1934625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0" presetClass="path" presetSubtype="0" repeatCount="indefinite" accel="2000" decel="3000" fill="hold" grpId="0" nodeType="withEffect">
                                  <p:stCondLst>
                                    <p:cond delay="0"/>
                                  </p:stCondLst>
                                  <p:endCondLst>
                                    <p:cond evt="onNext" delay="0">
                                      <p:tgtEl>
                                        <p:sldTgt/>
                                      </p:tgtEl>
                                    </p:cond>
                                  </p:endCondLst>
                                  <p:childTnLst>
                                    <p:animMotion origin="layout" path="M 5.55556E-6 2.59259E-6 L 0.28959 0.00139 L 0.29167 0.04583 L -0.00312 0.04722 " pathEditMode="relative" ptsTypes="AAAA">
                                      <p:cBhvr>
                                        <p:cTn id="28" dur="2000" fill="hold"/>
                                        <p:tgtEl>
                                          <p:spTgt spid="45"/>
                                        </p:tgtEl>
                                        <p:attrNameLst>
                                          <p:attrName>ppt_x</p:attrName>
                                          <p:attrName>ppt_y</p:attrName>
                                        </p:attrNameLst>
                                      </p:cBhvr>
                                    </p:animMotion>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10" presetClass="entr" presetSubtype="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5"/>
                                        </p:tgtEl>
                                        <p:attrNameLst>
                                          <p:attrName>style.visibility</p:attrName>
                                        </p:attrNameLst>
                                      </p:cBhvr>
                                      <p:to>
                                        <p:strVal val="visible"/>
                                      </p:to>
                                    </p:set>
                                  </p:childTnLst>
                                </p:cTn>
                              </p:par>
                              <p:par>
                                <p:cTn id="75" presetID="0" presetClass="path" presetSubtype="0" repeatCount="indefinite" accel="2000" decel="2000" fill="hold" grpId="1" nodeType="withEffect">
                                  <p:stCondLst>
                                    <p:cond delay="0"/>
                                  </p:stCondLst>
                                  <p:endCondLst>
                                    <p:cond evt="onNext" delay="0">
                                      <p:tgtEl>
                                        <p:sldTgt/>
                                      </p:tgtEl>
                                    </p:cond>
                                  </p:endCondLst>
                                  <p:childTnLst>
                                    <p:animMotion origin="layout" path="M 0 0 L -0.30104 -0.00139 L -0.3 0.23333 L 0.08333 0.23472 L 0.08211 0.26111 L 0.28211 0.25972 L 0.28524 0.34861 L 0.425 0.35 L 0.42708 0.53889 L 0.25 0.54027 " pathEditMode="relative" ptsTypes="AAAAAAAAAA">
                                      <p:cBhvr>
                                        <p:cTn id="76" dur="3000" fill="hold"/>
                                        <p:tgtEl>
                                          <p:spTgt spid="55"/>
                                        </p:tgtEl>
                                        <p:attrNameLst>
                                          <p:attrName>ppt_x</p:attrName>
                                          <p:attrName>ppt_y</p:attrName>
                                        </p:attrNameLst>
                                      </p:cBhvr>
                                    </p:animMotion>
                                  </p:childTnLst>
                                  <p:subTnLst>
                                    <p:set>
                                      <p:cBhvr override="childStyle">
                                        <p:cTn dur="1" fill="hold" display="0" masterRel="nextClick" afterEffect="1"/>
                                        <p:tgtEl>
                                          <p:spTgt spid="55"/>
                                        </p:tgtEl>
                                        <p:attrNameLst>
                                          <p:attrName>style.visibility</p:attrName>
                                        </p:attrNameLst>
                                      </p:cBhvr>
                                      <p:to>
                                        <p:strVal val="hidden"/>
                                      </p:to>
                                    </p:set>
                                  </p:sub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500"/>
                                        <p:tgtEl>
                                          <p:spTgt spid="5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500"/>
                                        <p:tgtEl>
                                          <p:spTgt spid="4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fade">
                                      <p:cBhvr>
                                        <p:cTn id="90" dur="500"/>
                                        <p:tgtEl>
                                          <p:spTgt spid="4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500"/>
                                        <p:tgtEl>
                                          <p:spTgt spid="33"/>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56"/>
                                        </p:tgtEl>
                                        <p:attrNameLst>
                                          <p:attrName>style.visibility</p:attrName>
                                        </p:attrNameLst>
                                      </p:cBhvr>
                                      <p:to>
                                        <p:strVal val="visible"/>
                                      </p:to>
                                    </p:set>
                                  </p:childTnLst>
                                </p:cTn>
                              </p:par>
                              <p:par>
                                <p:cTn id="109" presetID="0" presetClass="path" presetSubtype="0" repeatCount="indefinite" accel="2000" decel="2000" fill="hold" grpId="1" nodeType="withEffect">
                                  <p:stCondLst>
                                    <p:cond delay="0"/>
                                  </p:stCondLst>
                                  <p:endCondLst>
                                    <p:cond evt="onNext" delay="0">
                                      <p:tgtEl>
                                        <p:sldTgt/>
                                      </p:tgtEl>
                                    </p:cond>
                                  </p:endCondLst>
                                  <p:childTnLst>
                                    <p:animMotion origin="layout" path="M 0 0 L 0.14791 -0.00139 L 0.14687 0.14445 L 0.0052 0.14445 L 0.00625 0.25417 L -0.18542 0.25695 L -0.18334 0.27778 L -0.56563 0.27917 L -0.56355 0.53611 L -0.28125 0.53473 " pathEditMode="relative" ptsTypes="AAAAAAAAAA">
                                      <p:cBhvr>
                                        <p:cTn id="110" dur="3000" fill="hold"/>
                                        <p:tgtEl>
                                          <p:spTgt spid="56"/>
                                        </p:tgtEl>
                                        <p:attrNameLst>
                                          <p:attrName>ppt_x</p:attrName>
                                          <p:attrName>ppt_y</p:attrName>
                                        </p:attrNameLst>
                                      </p:cBhvr>
                                    </p:animMotion>
                                  </p:childTnLst>
                                  <p:subTnLst>
                                    <p:set>
                                      <p:cBhvr override="childStyle">
                                        <p:cTn dur="1" fill="hold" display="0" masterRel="nextClick" afterEffect="1"/>
                                        <p:tgtEl>
                                          <p:spTgt spid="5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8" grpId="0" animBg="1"/>
      <p:bldP spid="20" grpId="0"/>
      <p:bldP spid="26" grpId="0" animBg="1"/>
      <p:bldP spid="30" grpId="0"/>
      <p:bldP spid="31" grpId="0"/>
      <p:bldP spid="32" grpId="0" animBg="1"/>
      <p:bldP spid="33" grpId="0" animBg="1"/>
      <p:bldP spid="34" grpId="0" animBg="1"/>
      <p:bldP spid="38" grpId="0" animBg="1"/>
      <p:bldP spid="39" grpId="0" animBg="1"/>
      <p:bldP spid="40" grpId="0" animBg="1"/>
      <p:bldP spid="41" grpId="0" animBg="1"/>
      <p:bldP spid="42" grpId="0" animBg="1"/>
      <p:bldP spid="43" grpId="0" animBg="1"/>
      <p:bldP spid="44" grpId="0" animBg="1"/>
      <p:bldP spid="45" grpId="0" animBg="1"/>
      <p:bldP spid="45" grpId="1" animBg="1"/>
      <p:bldP spid="47" grpId="0" animBg="1"/>
      <p:bldP spid="48" grpId="0" animBg="1"/>
      <p:bldP spid="49" grpId="0" animBg="1"/>
      <p:bldP spid="50" grpId="0" animBg="1"/>
      <p:bldP spid="55" grpId="0" animBg="1"/>
      <p:bldP spid="55" grpId="1" animBg="1"/>
      <p:bldP spid="56" grpId="0" animBg="1"/>
      <p:bldP spid="56"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92526351"/>
              </p:ext>
            </p:extLst>
          </p:nvPr>
        </p:nvGraphicFramePr>
        <p:xfrm>
          <a:off x="152400" y="152400"/>
          <a:ext cx="8458200" cy="6243320"/>
        </p:xfrm>
        <a:graphic>
          <a:graphicData uri="http://schemas.openxmlformats.org/drawingml/2006/table">
            <a:tbl>
              <a:tblPr firstRow="1" bandRow="1">
                <a:tableStyleId>{5C22544A-7EE6-4342-B048-85BDC9FD1C3A}</a:tableStyleId>
              </a:tblPr>
              <a:tblGrid>
                <a:gridCol w="3124200"/>
                <a:gridCol w="2743200"/>
                <a:gridCol w="2590800"/>
              </a:tblGrid>
              <a:tr h="370840">
                <a:tc>
                  <a:txBody>
                    <a:bodyPr/>
                    <a:lstStyle/>
                    <a:p>
                      <a:r>
                        <a:rPr lang="en-US" dirty="0" smtClean="0"/>
                        <a:t>Product Comparison</a:t>
                      </a:r>
                      <a:endParaRPr lang="en-US" dirty="0"/>
                    </a:p>
                  </a:txBody>
                  <a:tcPr/>
                </a:tc>
                <a:tc>
                  <a:txBody>
                    <a:bodyPr/>
                    <a:lstStyle/>
                    <a:p>
                      <a:r>
                        <a:rPr lang="en-US" sz="2400" dirty="0" smtClean="0"/>
                        <a:t>N5343/44A (RDX) </a:t>
                      </a:r>
                      <a:endParaRPr lang="en-US" sz="2400" dirty="0"/>
                    </a:p>
                  </a:txBody>
                  <a:tcPr/>
                </a:tc>
                <a:tc>
                  <a:txBody>
                    <a:bodyPr/>
                    <a:lstStyle/>
                    <a:p>
                      <a:r>
                        <a:rPr lang="en-US" sz="2400" dirty="0" smtClean="0"/>
                        <a:t>M9252A (PHX)</a:t>
                      </a:r>
                      <a:endParaRPr lang="en-US" sz="2400" dirty="0"/>
                    </a:p>
                  </a:txBody>
                  <a:tcPr/>
                </a:tc>
              </a:tr>
              <a:tr h="1000760">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Platform</a:t>
                      </a:r>
                      <a:endParaRPr lang="en-US" dirty="0"/>
                    </a:p>
                  </a:txBody>
                  <a:tcPr/>
                </a:tc>
                <a:tc>
                  <a:txBody>
                    <a:bodyPr/>
                    <a:lstStyle/>
                    <a:p>
                      <a:r>
                        <a:rPr lang="en-US" dirty="0" smtClean="0"/>
                        <a:t>N2X (2 or 4 slot)</a:t>
                      </a:r>
                      <a:endParaRPr lang="en-US" dirty="0"/>
                    </a:p>
                  </a:txBody>
                  <a:tcPr/>
                </a:tc>
                <a:tc>
                  <a:txBody>
                    <a:bodyPr/>
                    <a:lstStyle/>
                    <a:p>
                      <a:r>
                        <a:rPr lang="en-US" dirty="0" smtClean="0"/>
                        <a:t>PXI (2 to 18 slot)</a:t>
                      </a:r>
                      <a:endParaRPr lang="en-US" dirty="0"/>
                    </a:p>
                  </a:txBody>
                  <a:tcPr/>
                </a:tc>
              </a:tr>
              <a:tr h="370840">
                <a:tc>
                  <a:txBody>
                    <a:bodyPr/>
                    <a:lstStyle/>
                    <a:p>
                      <a:r>
                        <a:rPr lang="en-US" dirty="0" smtClean="0"/>
                        <a:t>Speed</a:t>
                      </a:r>
                      <a:endParaRPr lang="en-US" dirty="0"/>
                    </a:p>
                  </a:txBody>
                  <a:tcPr/>
                </a:tc>
                <a:tc>
                  <a:txBody>
                    <a:bodyPr/>
                    <a:lstStyle/>
                    <a:p>
                      <a:r>
                        <a:rPr lang="en-US" dirty="0" smtClean="0"/>
                        <a:t>Gear1</a:t>
                      </a:r>
                      <a:r>
                        <a:rPr lang="en-US" baseline="0" dirty="0" smtClean="0"/>
                        <a:t> (1.5 </a:t>
                      </a:r>
                      <a:r>
                        <a:rPr lang="en-US" baseline="0" dirty="0" err="1" smtClean="0"/>
                        <a:t>Gbps</a:t>
                      </a:r>
                      <a:r>
                        <a:rPr lang="en-US" baseline="0" dirty="0" smtClean="0"/>
                        <a:t>)</a:t>
                      </a:r>
                      <a:endParaRPr lang="en-US" dirty="0"/>
                    </a:p>
                  </a:txBody>
                  <a:tcPr/>
                </a:tc>
                <a:tc>
                  <a:txBody>
                    <a:bodyPr/>
                    <a:lstStyle/>
                    <a:p>
                      <a:r>
                        <a:rPr lang="en-US" dirty="0" smtClean="0"/>
                        <a:t>Gear1 and Gear2</a:t>
                      </a:r>
                      <a:r>
                        <a:rPr lang="en-US" baseline="0" dirty="0" smtClean="0"/>
                        <a:t> (3Gbps)</a:t>
                      </a:r>
                      <a:endParaRPr lang="en-US" dirty="0"/>
                    </a:p>
                  </a:txBody>
                  <a:tcPr/>
                </a:tc>
              </a:tr>
              <a:tr h="370840">
                <a:tc>
                  <a:txBody>
                    <a:bodyPr/>
                    <a:lstStyle/>
                    <a:p>
                      <a:r>
                        <a:rPr lang="en-US" dirty="0" smtClean="0"/>
                        <a:t>#</a:t>
                      </a:r>
                      <a:r>
                        <a:rPr lang="en-US" baseline="0" dirty="0" smtClean="0"/>
                        <a:t> of links</a:t>
                      </a:r>
                      <a:endParaRPr lang="en-US" dirty="0"/>
                    </a:p>
                  </a:txBody>
                  <a:tcPr/>
                </a:tc>
                <a:tc>
                  <a:txBody>
                    <a:bodyPr/>
                    <a:lstStyle/>
                    <a:p>
                      <a:r>
                        <a:rPr lang="en-US" dirty="0" smtClean="0"/>
                        <a:t>1 (2Rx/2Tx)</a:t>
                      </a:r>
                      <a:endParaRPr lang="en-US" dirty="0"/>
                    </a:p>
                  </a:txBody>
                  <a:tcPr/>
                </a:tc>
                <a:tc>
                  <a:txBody>
                    <a:bodyPr/>
                    <a:lstStyle/>
                    <a:p>
                      <a:r>
                        <a:rPr lang="en-US" dirty="0" smtClean="0"/>
                        <a:t>1 or 2  (2Rx/1Tx)</a:t>
                      </a:r>
                      <a:endParaRPr lang="en-US" dirty="0"/>
                    </a:p>
                  </a:txBody>
                  <a:tcPr/>
                </a:tc>
              </a:tr>
              <a:tr h="370840">
                <a:tc>
                  <a:txBody>
                    <a:bodyPr/>
                    <a:lstStyle/>
                    <a:p>
                      <a:r>
                        <a:rPr lang="en-US" dirty="0" smtClean="0"/>
                        <a:t>Link Extension</a:t>
                      </a:r>
                      <a:endParaRPr lang="en-US" dirty="0"/>
                    </a:p>
                  </a:txBody>
                  <a:tcPr/>
                </a:tc>
                <a:tc>
                  <a:txBody>
                    <a:bodyPr/>
                    <a:lstStyle/>
                    <a:p>
                      <a:r>
                        <a:rPr lang="en-US" dirty="0" smtClean="0"/>
                        <a:t>-</a:t>
                      </a:r>
                      <a:endParaRPr lang="en-US" dirty="0"/>
                    </a:p>
                  </a:txBody>
                  <a:tcPr/>
                </a:tc>
                <a:tc>
                  <a:txBody>
                    <a:bodyPr/>
                    <a:lstStyle/>
                    <a:p>
                      <a:r>
                        <a:rPr lang="en-US" dirty="0" smtClean="0"/>
                        <a:t>Yes:</a:t>
                      </a:r>
                      <a:r>
                        <a:rPr lang="en-US" baseline="0" dirty="0" smtClean="0"/>
                        <a:t> </a:t>
                      </a:r>
                      <a:r>
                        <a:rPr lang="en-US" dirty="0" smtClean="0"/>
                        <a:t>Gear1 or Gear2</a:t>
                      </a:r>
                    </a:p>
                    <a:p>
                      <a:r>
                        <a:rPr lang="en-US" dirty="0" smtClean="0"/>
                        <a:t>(4Rx/2Tx)</a:t>
                      </a:r>
                      <a:endParaRPr lang="en-US" dirty="0"/>
                    </a:p>
                  </a:txBody>
                  <a:tcPr/>
                </a:tc>
              </a:tr>
              <a:tr h="370840">
                <a:tc>
                  <a:txBody>
                    <a:bodyPr/>
                    <a:lstStyle/>
                    <a:p>
                      <a:r>
                        <a:rPr lang="en-US" dirty="0" smtClean="0"/>
                        <a:t>Starting price</a:t>
                      </a:r>
                      <a:endParaRPr lang="en-US" dirty="0"/>
                    </a:p>
                  </a:txBody>
                  <a:tcPr/>
                </a:tc>
                <a:tc>
                  <a:txBody>
                    <a:bodyPr/>
                    <a:lstStyle/>
                    <a:p>
                      <a:r>
                        <a:rPr lang="en-US" dirty="0" smtClean="0"/>
                        <a:t>$24K Exerciser</a:t>
                      </a:r>
                      <a:endParaRPr lang="en-US" baseline="0" dirty="0" smtClean="0"/>
                    </a:p>
                  </a:txBody>
                  <a:tcPr/>
                </a:tc>
                <a:tc>
                  <a:txBody>
                    <a:bodyPr/>
                    <a:lstStyle/>
                    <a:p>
                      <a:r>
                        <a:rPr lang="en-US" dirty="0" smtClean="0"/>
                        <a:t>$20K Host Adapter</a:t>
                      </a:r>
                    </a:p>
                  </a:txBody>
                  <a:tcPr/>
                </a:tc>
              </a:tr>
              <a:tr h="370840">
                <a:tc>
                  <a:txBody>
                    <a:bodyPr/>
                    <a:lstStyle/>
                    <a:p>
                      <a:r>
                        <a:rPr lang="en-US" dirty="0" smtClean="0"/>
                        <a:t>Host Adapter </a:t>
                      </a:r>
                      <a:br>
                        <a:rPr lang="en-US" dirty="0" smtClean="0"/>
                      </a:br>
                      <a:r>
                        <a:rPr lang="en-US" dirty="0" smtClean="0"/>
                        <a:t>      (RFIC</a:t>
                      </a:r>
                      <a:r>
                        <a:rPr lang="en-US" baseline="0" dirty="0" smtClean="0"/>
                        <a:t> validation)</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r h="370840">
                <a:tc>
                  <a:txBody>
                    <a:bodyPr/>
                    <a:lstStyle/>
                    <a:p>
                      <a:r>
                        <a:rPr lang="en-US" dirty="0" smtClean="0"/>
                        <a:t>I/Q data extraction</a:t>
                      </a:r>
                      <a:endParaRPr lang="en-US" dirty="0"/>
                    </a:p>
                  </a:txBody>
                  <a:tcPr/>
                </a:tc>
                <a:tc>
                  <a:txBody>
                    <a:bodyPr/>
                    <a:lstStyle/>
                    <a:p>
                      <a:r>
                        <a:rPr lang="en-US" dirty="0" smtClean="0"/>
                        <a:t>Yes (opt. 001 - $8K)</a:t>
                      </a:r>
                      <a:endParaRPr lang="en-US" dirty="0"/>
                    </a:p>
                  </a:txBody>
                  <a:tcPr/>
                </a:tc>
                <a:tc>
                  <a:txBody>
                    <a:bodyPr/>
                    <a:lstStyle/>
                    <a:p>
                      <a:r>
                        <a:rPr lang="en-US" dirty="0" smtClean="0"/>
                        <a:t>Yes</a:t>
                      </a:r>
                      <a:endParaRPr lang="en-US" dirty="0"/>
                    </a:p>
                  </a:txBody>
                  <a:tcPr/>
                </a:tc>
              </a:tr>
              <a:tr h="370840">
                <a:tc>
                  <a:txBody>
                    <a:bodyPr/>
                    <a:lstStyle/>
                    <a:p>
                      <a:r>
                        <a:rPr lang="en-US" dirty="0" smtClean="0"/>
                        <a:t>DigRF Exerciser</a:t>
                      </a:r>
                      <a:r>
                        <a:rPr lang="en-US" baseline="0" dirty="0" smtClean="0"/>
                        <a:t> </a:t>
                      </a:r>
                      <a:r>
                        <a:rPr lang="en-US" dirty="0" smtClean="0"/>
                        <a:t/>
                      </a:r>
                      <a:br>
                        <a:rPr lang="en-US" dirty="0" smtClean="0"/>
                      </a:br>
                      <a:r>
                        <a:rPr lang="en-US" dirty="0" smtClean="0"/>
                        <a:t>      (Error insertion/BBIC test)</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r>
              <a:tr h="370840">
                <a:tc>
                  <a:txBody>
                    <a:bodyPr/>
                    <a:lstStyle/>
                    <a:p>
                      <a:r>
                        <a:rPr lang="en-US" dirty="0" smtClean="0"/>
                        <a:t>Data</a:t>
                      </a:r>
                      <a:r>
                        <a:rPr lang="en-US" baseline="0" dirty="0" smtClean="0"/>
                        <a:t> Decode</a:t>
                      </a:r>
                      <a:endParaRPr lang="en-US" dirty="0"/>
                    </a:p>
                  </a:txBody>
                  <a:tcPr/>
                </a:tc>
                <a:tc>
                  <a:txBody>
                    <a:bodyPr/>
                    <a:lstStyle/>
                    <a:p>
                      <a:r>
                        <a:rPr lang="en-US" dirty="0" smtClean="0"/>
                        <a:t>Yes (opt. V4A - $6K)</a:t>
                      </a:r>
                      <a:endParaRPr lang="en-US" dirty="0"/>
                    </a:p>
                  </a:txBody>
                  <a:tcPr/>
                </a:tc>
                <a:tc>
                  <a:txBody>
                    <a:bodyPr/>
                    <a:lstStyle/>
                    <a:p>
                      <a:r>
                        <a:rPr lang="en-US" dirty="0" smtClean="0"/>
                        <a:t>No*</a:t>
                      </a:r>
                      <a:endParaRPr lang="en-US" dirty="0"/>
                    </a:p>
                  </a:txBody>
                  <a:tcPr/>
                </a:tc>
              </a:tr>
              <a:tr h="370840">
                <a:tc>
                  <a:txBody>
                    <a:bodyPr/>
                    <a:lstStyle/>
                    <a:p>
                      <a:r>
                        <a:rPr lang="en-US" dirty="0" smtClean="0"/>
                        <a:t>DigRF</a:t>
                      </a:r>
                      <a:r>
                        <a:rPr lang="en-US" baseline="0" dirty="0" smtClean="0"/>
                        <a:t> link monitor </a:t>
                      </a:r>
                      <a:br>
                        <a:rPr lang="en-US" baseline="0" dirty="0" smtClean="0"/>
                      </a:br>
                      <a:r>
                        <a:rPr lang="en-US" baseline="0" dirty="0" smtClean="0"/>
                        <a:t>      (Integration testing)</a:t>
                      </a:r>
                      <a:endParaRPr lang="en-US" dirty="0"/>
                    </a:p>
                  </a:txBody>
                  <a:tcPr/>
                </a:tc>
                <a:tc>
                  <a:txBody>
                    <a:bodyPr/>
                    <a:lstStyle/>
                    <a:p>
                      <a:r>
                        <a:rPr lang="en-US" dirty="0" smtClean="0"/>
                        <a:t>Yes (N5444A - $24K)</a:t>
                      </a:r>
                      <a:endParaRPr lang="en-US" dirty="0"/>
                    </a:p>
                  </a:txBody>
                  <a:tcPr/>
                </a:tc>
                <a:tc>
                  <a:txBody>
                    <a:bodyPr/>
                    <a:lstStyle/>
                    <a:p>
                      <a:r>
                        <a:rPr lang="en-US" dirty="0" smtClean="0"/>
                        <a:t>No*</a:t>
                      </a:r>
                      <a:endParaRPr lang="en-US" dirty="0"/>
                    </a:p>
                  </a:txBody>
                  <a:tcPr/>
                </a:tc>
              </a:tr>
            </a:tbl>
          </a:graphicData>
        </a:graphic>
      </p:graphicFrame>
      <p:pic>
        <p:nvPicPr>
          <p:cNvPr id="6" name="Picture 2" descr="C:\c_data\PHOENIX\Project Status\M9252A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40442" y="609600"/>
            <a:ext cx="1015780" cy="9673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Dual Channel PXI Vector Signal Analyzer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921" t="15774" r="34723" b="23831"/>
          <a:stretch/>
        </p:blipFill>
        <p:spPr bwMode="auto">
          <a:xfrm>
            <a:off x="7162800" y="674256"/>
            <a:ext cx="1391920" cy="61897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685800"/>
            <a:ext cx="1447800" cy="909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400800" y="6412468"/>
            <a:ext cx="2284151" cy="369332"/>
          </a:xfrm>
          <a:prstGeom prst="rect">
            <a:avLst/>
          </a:prstGeom>
          <a:noFill/>
        </p:spPr>
        <p:txBody>
          <a:bodyPr wrap="none" rtlCol="0">
            <a:spAutoFit/>
          </a:bodyPr>
          <a:lstStyle/>
          <a:p>
            <a:r>
              <a:rPr lang="en-US" dirty="0" smtClean="0">
                <a:solidFill>
                  <a:srgbClr val="C00000"/>
                </a:solidFill>
              </a:rPr>
              <a:t>* On Agilent Roadmap</a:t>
            </a:r>
            <a:endParaRPr lang="en-US" dirty="0">
              <a:solidFill>
                <a:srgbClr val="C00000"/>
              </a:solidFill>
            </a:endParaRPr>
          </a:p>
        </p:txBody>
      </p:sp>
    </p:spTree>
    <p:extLst>
      <p:ext uri="{BB962C8B-B14F-4D97-AF65-F5344CB8AC3E}">
        <p14:creationId xmlns:p14="http://schemas.microsoft.com/office/powerpoint/2010/main" val="3542010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3429000"/>
            <a:ext cx="4495799" cy="32766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52400" y="3257134"/>
            <a:ext cx="4572000" cy="344846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648198" y="533400"/>
            <a:ext cx="4419601"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normAutofit fontScale="90000"/>
          </a:bodyPr>
          <a:lstStyle/>
          <a:p>
            <a:pPr algn="l"/>
            <a:r>
              <a:rPr lang="de-DE" dirty="0" smtClean="0"/>
              <a:t>DigRF Protocol Test Applications</a:t>
            </a:r>
            <a:br>
              <a:rPr lang="de-DE" dirty="0" smtClean="0"/>
            </a:br>
            <a:r>
              <a:rPr lang="de-DE" dirty="0" smtClean="0"/>
              <a:t>RDX N5343/44A</a:t>
            </a:r>
            <a:endParaRPr lang="en-US" dirty="0"/>
          </a:p>
        </p:txBody>
      </p:sp>
      <p:sp>
        <p:nvSpPr>
          <p:cNvPr id="3" name="Content Placeholder 2"/>
          <p:cNvSpPr>
            <a:spLocks noGrp="1"/>
          </p:cNvSpPr>
          <p:nvPr>
            <p:ph idx="1"/>
          </p:nvPr>
        </p:nvSpPr>
        <p:spPr>
          <a:xfrm>
            <a:off x="5763827" y="3026136"/>
            <a:ext cx="3276600" cy="609600"/>
          </a:xfrm>
        </p:spPr>
        <p:txBody>
          <a:bodyPr>
            <a:normAutofit/>
          </a:bodyPr>
          <a:lstStyle/>
          <a:p>
            <a:pPr marL="0" indent="0">
              <a:buNone/>
            </a:pPr>
            <a:r>
              <a:rPr lang="de-DE" sz="2400" dirty="0" smtClean="0"/>
              <a:t>RF-IC Validation</a:t>
            </a:r>
          </a:p>
        </p:txBody>
      </p:sp>
      <p:pic>
        <p:nvPicPr>
          <p:cNvPr id="307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76800" y="696984"/>
            <a:ext cx="3690257" cy="236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53000" y="3776734"/>
            <a:ext cx="3932238" cy="2243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6062" y="3330936"/>
            <a:ext cx="4402137" cy="2832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4876800" y="6163547"/>
            <a:ext cx="3962401" cy="60844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dirty="0" smtClean="0"/>
              <a:t>Baseband / RF-IC Integration</a:t>
            </a:r>
            <a:endParaRPr lang="en-US" sz="2400" dirty="0"/>
          </a:p>
        </p:txBody>
      </p:sp>
      <p:sp>
        <p:nvSpPr>
          <p:cNvPr id="9" name="Content Placeholder 2"/>
          <p:cNvSpPr txBox="1">
            <a:spLocks/>
          </p:cNvSpPr>
          <p:nvPr/>
        </p:nvSpPr>
        <p:spPr>
          <a:xfrm>
            <a:off x="1066800" y="6163547"/>
            <a:ext cx="3148614" cy="46374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2400" dirty="0" smtClean="0"/>
              <a:t>Baseband Validation</a:t>
            </a:r>
          </a:p>
        </p:txBody>
      </p:sp>
    </p:spTree>
    <p:extLst>
      <p:ext uri="{BB962C8B-B14F-4D97-AF65-F5344CB8AC3E}">
        <p14:creationId xmlns:p14="http://schemas.microsoft.com/office/powerpoint/2010/main" val="1932412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500"/>
                                        <p:tgtEl>
                                          <p:spTgt spid="307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3077"/>
                                        </p:tgtEl>
                                        <p:attrNameLst>
                                          <p:attrName>style.visibility</p:attrName>
                                        </p:attrNameLst>
                                      </p:cBhvr>
                                      <p:to>
                                        <p:strVal val="visible"/>
                                      </p:to>
                                    </p:set>
                                    <p:animEffect transition="in" filter="fade">
                                      <p:cBhvr>
                                        <p:cTn id="21" dur="500"/>
                                        <p:tgtEl>
                                          <p:spTgt spid="307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075"/>
                                        </p:tgtEl>
                                        <p:attrNameLst>
                                          <p:attrName>style.visibility</p:attrName>
                                        </p:attrNameLst>
                                      </p:cBhvr>
                                      <p:to>
                                        <p:strVal val="visible"/>
                                      </p:to>
                                    </p:set>
                                    <p:animEffect transition="in" filter="fade">
                                      <p:cBhvr>
                                        <p:cTn id="32" dur="500"/>
                                        <p:tgtEl>
                                          <p:spTgt spid="307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P spid="3" grpId="0" build="p"/>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DigRF product comparison</a:t>
            </a:r>
            <a:br>
              <a:rPr lang="en-US" b="1" dirty="0" smtClean="0"/>
            </a:br>
            <a:r>
              <a:rPr lang="en-US" b="1" dirty="0" smtClean="0"/>
              <a:t>similar functions </a:t>
            </a:r>
            <a:endParaRPr lang="en-US" b="1" dirty="0"/>
          </a:p>
        </p:txBody>
      </p:sp>
      <p:sp>
        <p:nvSpPr>
          <p:cNvPr id="3" name="Text Placeholder 2"/>
          <p:cNvSpPr>
            <a:spLocks noGrp="1"/>
          </p:cNvSpPr>
          <p:nvPr>
            <p:ph type="body" idx="1"/>
          </p:nvPr>
        </p:nvSpPr>
        <p:spPr/>
        <p:txBody>
          <a:bodyPr/>
          <a:lstStyle/>
          <a:p>
            <a:r>
              <a:rPr lang="en-US" dirty="0" smtClean="0"/>
              <a:t>N5343A RDX – Exerciser	</a:t>
            </a:r>
            <a:endParaRPr lang="en-US" dirty="0"/>
          </a:p>
        </p:txBody>
      </p:sp>
      <p:sp>
        <p:nvSpPr>
          <p:cNvPr id="4" name="Content Placeholder 3"/>
          <p:cNvSpPr>
            <a:spLocks noGrp="1"/>
          </p:cNvSpPr>
          <p:nvPr>
            <p:ph sz="half" idx="2"/>
          </p:nvPr>
        </p:nvSpPr>
        <p:spPr>
          <a:ln>
            <a:solidFill>
              <a:schemeClr val="accent1"/>
            </a:solidFill>
          </a:ln>
        </p:spPr>
        <p:txBody>
          <a:bodyPr>
            <a:normAutofit fontScale="92500"/>
          </a:bodyPr>
          <a:lstStyle/>
          <a:p>
            <a:pPr marL="0" indent="0">
              <a:buNone/>
            </a:pPr>
            <a:r>
              <a:rPr lang="en-US" sz="2600" dirty="0" smtClean="0"/>
              <a:t>Protocol Operation testing</a:t>
            </a:r>
          </a:p>
          <a:p>
            <a:pPr marL="0" indent="0">
              <a:buNone/>
            </a:pPr>
            <a:endParaRPr lang="en-US" sz="2200" dirty="0" smtClean="0"/>
          </a:p>
          <a:p>
            <a:r>
              <a:rPr lang="en-US" dirty="0"/>
              <a:t>error insertion support via </a:t>
            </a:r>
            <a:r>
              <a:rPr lang="en-US" dirty="0" smtClean="0"/>
              <a:t>GUI</a:t>
            </a:r>
          </a:p>
          <a:p>
            <a:pPr lvl="1"/>
            <a:r>
              <a:rPr lang="en-US" dirty="0" smtClean="0"/>
              <a:t>CRC</a:t>
            </a:r>
            <a:endParaRPr lang="en-US" dirty="0"/>
          </a:p>
          <a:p>
            <a:pPr lvl="1"/>
            <a:r>
              <a:rPr lang="en-US" dirty="0"/>
              <a:t>CRI Missing </a:t>
            </a:r>
          </a:p>
          <a:p>
            <a:pPr lvl="1"/>
            <a:r>
              <a:rPr lang="en-US" dirty="0"/>
              <a:t>CRI Failure </a:t>
            </a:r>
          </a:p>
          <a:p>
            <a:pPr lvl="1"/>
            <a:r>
              <a:rPr lang="en-US" dirty="0"/>
              <a:t>Symbol/Coding</a:t>
            </a:r>
          </a:p>
          <a:p>
            <a:pPr lvl="1"/>
            <a:r>
              <a:rPr lang="en-US" dirty="0"/>
              <a:t>Framing</a:t>
            </a:r>
          </a:p>
          <a:p>
            <a:pPr lvl="1"/>
            <a:r>
              <a:rPr lang="en-US" dirty="0"/>
              <a:t>Frame </a:t>
            </a:r>
            <a:r>
              <a:rPr lang="en-US" dirty="0" smtClean="0"/>
              <a:t>Length</a:t>
            </a:r>
          </a:p>
          <a:p>
            <a:r>
              <a:rPr lang="en-US" dirty="0" smtClean="0"/>
              <a:t>Packet Decode (optional)</a:t>
            </a:r>
            <a:endParaRPr lang="en-US" dirty="0"/>
          </a:p>
          <a:p>
            <a:endParaRPr lang="en-US" dirty="0"/>
          </a:p>
        </p:txBody>
      </p:sp>
      <p:sp>
        <p:nvSpPr>
          <p:cNvPr id="5" name="Text Placeholder 4"/>
          <p:cNvSpPr>
            <a:spLocks noGrp="1"/>
          </p:cNvSpPr>
          <p:nvPr>
            <p:ph type="body" sz="quarter" idx="3"/>
          </p:nvPr>
        </p:nvSpPr>
        <p:spPr/>
        <p:txBody>
          <a:bodyPr/>
          <a:lstStyle/>
          <a:p>
            <a:r>
              <a:rPr lang="en-US" dirty="0" smtClean="0"/>
              <a:t>M9252A – Host Adapter</a:t>
            </a:r>
            <a:endParaRPr lang="en-US" dirty="0"/>
          </a:p>
        </p:txBody>
      </p:sp>
      <p:sp>
        <p:nvSpPr>
          <p:cNvPr id="6" name="Content Placeholder 5"/>
          <p:cNvSpPr>
            <a:spLocks noGrp="1"/>
          </p:cNvSpPr>
          <p:nvPr>
            <p:ph sz="quarter" idx="4"/>
          </p:nvPr>
        </p:nvSpPr>
        <p:spPr>
          <a:xfrm>
            <a:off x="4645025" y="2174875"/>
            <a:ext cx="4346575" cy="3951288"/>
          </a:xfrm>
          <a:ln>
            <a:solidFill>
              <a:schemeClr val="accent2"/>
            </a:solidFill>
          </a:ln>
        </p:spPr>
        <p:txBody>
          <a:bodyPr>
            <a:normAutofit/>
          </a:bodyPr>
          <a:lstStyle/>
          <a:p>
            <a:pPr marL="0" indent="0">
              <a:buNone/>
            </a:pPr>
            <a:r>
              <a:rPr lang="en-US" dirty="0" smtClean="0"/>
              <a:t>Primarily </a:t>
            </a:r>
            <a:r>
              <a:rPr lang="en-US" dirty="0"/>
              <a:t>focused on RF characterization </a:t>
            </a:r>
          </a:p>
          <a:p>
            <a:r>
              <a:rPr lang="en-US" sz="2200" dirty="0" smtClean="0"/>
              <a:t>Signal insertion/extraction</a:t>
            </a:r>
          </a:p>
          <a:p>
            <a:pPr lvl="1"/>
            <a:r>
              <a:rPr lang="en-US" sz="1900" dirty="0" smtClean="0"/>
              <a:t>Fast VSA connection </a:t>
            </a:r>
          </a:p>
          <a:p>
            <a:pPr lvl="1"/>
            <a:r>
              <a:rPr lang="en-US" sz="1900" dirty="0" smtClean="0"/>
              <a:t>Multi-channel for carrier aggregation tests</a:t>
            </a:r>
          </a:p>
          <a:p>
            <a:pPr lvl="1"/>
            <a:r>
              <a:rPr lang="en-US" sz="1900" dirty="0" smtClean="0"/>
              <a:t>Tuned API for automation</a:t>
            </a:r>
          </a:p>
          <a:p>
            <a:pPr lvl="1"/>
            <a:r>
              <a:rPr lang="en-US" sz="1900" dirty="0" smtClean="0"/>
              <a:t>Binary packet control</a:t>
            </a:r>
          </a:p>
        </p:txBody>
      </p:sp>
    </p:spTree>
    <p:extLst>
      <p:ext uri="{BB962C8B-B14F-4D97-AF65-F5344CB8AC3E}">
        <p14:creationId xmlns:p14="http://schemas.microsoft.com/office/powerpoint/2010/main" val="320944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M9252A Solution pricing </a:t>
            </a:r>
            <a:br>
              <a:rPr lang="en-US" sz="2400" dirty="0" smtClean="0"/>
            </a:br>
            <a:r>
              <a:rPr lang="en-US" sz="2400" dirty="0"/>
              <a:t> </a:t>
            </a:r>
            <a:r>
              <a:rPr lang="en-US" sz="2400" dirty="0" smtClean="0"/>
              <a:t>(Comparison to typical RDX purchases)</a:t>
            </a:r>
            <a:endParaRPr lang="en-US" sz="24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3562092231"/>
              </p:ext>
            </p:extLst>
          </p:nvPr>
        </p:nvGraphicFramePr>
        <p:xfrm>
          <a:off x="304800" y="1524001"/>
          <a:ext cx="3657600" cy="2251710"/>
        </p:xfrm>
        <a:graphic>
          <a:graphicData uri="http://schemas.openxmlformats.org/drawingml/2006/table">
            <a:tbl>
              <a:tblPr/>
              <a:tblGrid>
                <a:gridCol w="2394544"/>
                <a:gridCol w="1263056"/>
              </a:tblGrid>
              <a:tr h="348853">
                <a:tc>
                  <a:txBody>
                    <a:bodyPr/>
                    <a:lstStyle/>
                    <a:p>
                      <a:pPr algn="l" fontAlgn="b"/>
                      <a:r>
                        <a:rPr lang="en-US" sz="2400" b="0" i="0" u="none" strike="noStrike" dirty="0">
                          <a:solidFill>
                            <a:srgbClr val="000000"/>
                          </a:solidFill>
                          <a:effectLst/>
                          <a:latin typeface="Calibri"/>
                        </a:rPr>
                        <a:t>RDX</a:t>
                      </a:r>
                    </a:p>
                  </a:txBody>
                  <a:tcPr marL="9525" marR="9525" marT="9525" marB="0" anchor="b">
                    <a:lnL>
                      <a:noFill/>
                    </a:lnL>
                    <a:lnR>
                      <a:noFill/>
                    </a:lnR>
                    <a:lnT>
                      <a:noFill/>
                    </a:lnT>
                    <a:lnB>
                      <a:noFill/>
                    </a:lnB>
                  </a:tcPr>
                </a:tc>
                <a:tc>
                  <a:txBody>
                    <a:bodyPr/>
                    <a:lstStyle/>
                    <a:p>
                      <a:pPr algn="l"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r>
              <a:tr h="348853">
                <a:tc>
                  <a:txBody>
                    <a:bodyPr/>
                    <a:lstStyle/>
                    <a:p>
                      <a:pPr algn="ctr" fontAlgn="b"/>
                      <a:r>
                        <a:rPr lang="en-US" sz="2400" b="1" i="1" u="none" strike="noStrike">
                          <a:solidFill>
                            <a:srgbClr val="000000"/>
                          </a:solidFill>
                          <a:effectLst/>
                          <a:latin typeface="Calibri"/>
                        </a:rPr>
                        <a:t>Item</a:t>
                      </a:r>
                    </a:p>
                  </a:txBody>
                  <a:tcPr marL="9525" marR="9525" marT="9525" marB="0" anchor="b">
                    <a:lnL>
                      <a:noFill/>
                    </a:lnL>
                    <a:lnR>
                      <a:noFill/>
                    </a:lnR>
                    <a:lnT>
                      <a:noFill/>
                    </a:lnT>
                    <a:lnB>
                      <a:noFill/>
                    </a:lnB>
                  </a:tcPr>
                </a:tc>
                <a:tc>
                  <a:txBody>
                    <a:bodyPr/>
                    <a:lstStyle/>
                    <a:p>
                      <a:pPr algn="ctr" fontAlgn="b"/>
                      <a:r>
                        <a:rPr lang="en-US" sz="2400" b="1" i="1" u="none" strike="noStrike">
                          <a:solidFill>
                            <a:srgbClr val="000000"/>
                          </a:solidFill>
                          <a:effectLst/>
                          <a:latin typeface="Calibri"/>
                        </a:rPr>
                        <a:t>Price</a:t>
                      </a:r>
                    </a:p>
                  </a:txBody>
                  <a:tcPr marL="9525" marR="9525" marT="9525" marB="0" anchor="b">
                    <a:lnL>
                      <a:noFill/>
                    </a:lnL>
                    <a:lnR>
                      <a:noFill/>
                    </a:lnR>
                    <a:lnT>
                      <a:noFill/>
                    </a:lnT>
                    <a:lnB>
                      <a:noFill/>
                    </a:lnB>
                  </a:tcPr>
                </a:tc>
              </a:tr>
              <a:tr h="348853">
                <a:tc>
                  <a:txBody>
                    <a:bodyPr/>
                    <a:lstStyle/>
                    <a:p>
                      <a:pPr algn="l" fontAlgn="b"/>
                      <a:r>
                        <a:rPr lang="en-US" sz="2400" b="0" i="0" u="none" strike="noStrike">
                          <a:solidFill>
                            <a:srgbClr val="000000"/>
                          </a:solidFill>
                          <a:effectLst/>
                          <a:latin typeface="Calibri"/>
                        </a:rPr>
                        <a:t>N5343A</a:t>
                      </a:r>
                    </a:p>
                  </a:txBody>
                  <a:tcPr marL="95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18,117 </a:t>
                      </a:r>
                    </a:p>
                  </a:txBody>
                  <a:tcPr marL="9525" marR="9525" marT="9525" marB="0" anchor="b">
                    <a:lnL>
                      <a:noFill/>
                    </a:lnL>
                    <a:lnR>
                      <a:noFill/>
                    </a:lnR>
                    <a:lnT>
                      <a:noFill/>
                    </a:lnT>
                    <a:lnB>
                      <a:noFill/>
                    </a:lnB>
                    <a:solidFill>
                      <a:srgbClr val="DAEEF3"/>
                    </a:solidFill>
                  </a:tcPr>
                </a:tc>
              </a:tr>
              <a:tr h="348853">
                <a:tc>
                  <a:txBody>
                    <a:bodyPr/>
                    <a:lstStyle/>
                    <a:p>
                      <a:pPr algn="l" fontAlgn="b"/>
                      <a:r>
                        <a:rPr lang="en-US" sz="2400" b="0" i="0" u="none" strike="noStrike">
                          <a:solidFill>
                            <a:srgbClr val="000000"/>
                          </a:solidFill>
                          <a:effectLst/>
                          <a:latin typeface="Calibri"/>
                        </a:rPr>
                        <a:t>v4 stimulus</a:t>
                      </a:r>
                    </a:p>
                  </a:txBody>
                  <a:tcPr marL="857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6,038 </a:t>
                      </a:r>
                    </a:p>
                  </a:txBody>
                  <a:tcPr marL="9525" marR="9525" marT="9525" marB="0" anchor="b">
                    <a:lnL>
                      <a:noFill/>
                    </a:lnL>
                    <a:lnR>
                      <a:noFill/>
                    </a:lnR>
                    <a:lnT>
                      <a:noFill/>
                    </a:lnT>
                    <a:lnB>
                      <a:noFill/>
                    </a:lnB>
                    <a:solidFill>
                      <a:srgbClr val="DAEEF3"/>
                    </a:solidFill>
                  </a:tcPr>
                </a:tc>
              </a:tr>
              <a:tr h="348853">
                <a:tc>
                  <a:txBody>
                    <a:bodyPr/>
                    <a:lstStyle/>
                    <a:p>
                      <a:pPr algn="l" fontAlgn="b"/>
                      <a:r>
                        <a:rPr lang="en-US" sz="2400" b="0" i="0" u="none" strike="noStrike" dirty="0">
                          <a:solidFill>
                            <a:srgbClr val="000000"/>
                          </a:solidFill>
                          <a:effectLst/>
                          <a:latin typeface="Calibri"/>
                        </a:rPr>
                        <a:t>v4 capture</a:t>
                      </a:r>
                    </a:p>
                  </a:txBody>
                  <a:tcPr marL="857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6,038 </a:t>
                      </a:r>
                    </a:p>
                  </a:txBody>
                  <a:tcPr marL="9525" marR="9525" marT="9525" marB="0" anchor="b">
                    <a:lnL>
                      <a:noFill/>
                    </a:lnL>
                    <a:lnR>
                      <a:noFill/>
                    </a:lnR>
                    <a:lnT>
                      <a:noFill/>
                    </a:lnT>
                    <a:lnB>
                      <a:noFill/>
                    </a:lnB>
                    <a:solidFill>
                      <a:srgbClr val="DAEEF3"/>
                    </a:solidFill>
                  </a:tcPr>
                </a:tc>
              </a:tr>
              <a:tr h="348853">
                <a:tc>
                  <a:txBody>
                    <a:bodyPr/>
                    <a:lstStyle/>
                    <a:p>
                      <a:pPr algn="r" fontAlgn="b"/>
                      <a:r>
                        <a:rPr lang="en-US" sz="2400" b="0" i="0" u="none" strike="noStrike" dirty="0" err="1">
                          <a:solidFill>
                            <a:srgbClr val="000000"/>
                          </a:solidFill>
                          <a:effectLst/>
                          <a:latin typeface="Calibri"/>
                        </a:rPr>
                        <a:t>typ</a:t>
                      </a:r>
                      <a:r>
                        <a:rPr lang="en-US" sz="2400" b="0" i="0" u="none" strike="noStrike" dirty="0">
                          <a:solidFill>
                            <a:srgbClr val="000000"/>
                          </a:solidFill>
                          <a:effectLst/>
                          <a:latin typeface="Calibri"/>
                        </a:rPr>
                        <a:t> </a:t>
                      </a:r>
                      <a:r>
                        <a:rPr lang="en-US" sz="2400" b="0" i="0" u="none" strike="noStrike" dirty="0" err="1">
                          <a:solidFill>
                            <a:srgbClr val="000000"/>
                          </a:solidFill>
                          <a:effectLst/>
                          <a:latin typeface="Calibri"/>
                        </a:rPr>
                        <a:t>config</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2400" b="0" i="0" u="none" strike="noStrike" dirty="0">
                          <a:solidFill>
                            <a:srgbClr val="000000"/>
                          </a:solidFill>
                          <a:effectLst/>
                          <a:latin typeface="Calibri"/>
                        </a:rPr>
                        <a:t> $  </a:t>
                      </a:r>
                      <a:r>
                        <a:rPr lang="en-US" sz="2400" b="0" i="0" u="none" strike="noStrike" dirty="0" smtClean="0">
                          <a:solidFill>
                            <a:srgbClr val="000000"/>
                          </a:solidFill>
                          <a:effectLst/>
                          <a:latin typeface="Calibri"/>
                        </a:rPr>
                        <a:t>30,268 </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graphicFrame>
        <p:nvGraphicFramePr>
          <p:cNvPr id="12" name="Content Placeholder 11"/>
          <p:cNvGraphicFramePr>
            <a:graphicFrameLocks noGrp="1"/>
          </p:cNvGraphicFramePr>
          <p:nvPr>
            <p:ph sz="half" idx="2"/>
            <p:extLst>
              <p:ext uri="{D42A27DB-BD31-4B8C-83A1-F6EECF244321}">
                <p14:modId xmlns:p14="http://schemas.microsoft.com/office/powerpoint/2010/main" val="2789395986"/>
              </p:ext>
            </p:extLst>
          </p:nvPr>
        </p:nvGraphicFramePr>
        <p:xfrm>
          <a:off x="4572000" y="1524000"/>
          <a:ext cx="4419599" cy="1160058"/>
        </p:xfrm>
        <a:graphic>
          <a:graphicData uri="http://schemas.openxmlformats.org/drawingml/2006/table">
            <a:tbl>
              <a:tblPr/>
              <a:tblGrid>
                <a:gridCol w="3124200"/>
                <a:gridCol w="1295399"/>
              </a:tblGrid>
              <a:tr h="386686">
                <a:tc>
                  <a:txBody>
                    <a:bodyPr/>
                    <a:lstStyle/>
                    <a:p>
                      <a:pPr algn="l" fontAlgn="b"/>
                      <a:r>
                        <a:rPr lang="en-US" sz="2400" b="0" i="0" u="none" strike="noStrike" dirty="0">
                          <a:solidFill>
                            <a:srgbClr val="000000"/>
                          </a:solidFill>
                          <a:effectLst/>
                          <a:latin typeface="Calibri"/>
                        </a:rPr>
                        <a:t>M9252A</a:t>
                      </a:r>
                    </a:p>
                  </a:txBody>
                  <a:tcPr marL="9525" marR="9525" marT="9525" marB="0" anchor="b">
                    <a:lnL>
                      <a:noFill/>
                    </a:lnL>
                    <a:lnR>
                      <a:noFill/>
                    </a:lnR>
                    <a:lnT>
                      <a:noFill/>
                    </a:lnT>
                    <a:lnB>
                      <a:noFill/>
                    </a:lnB>
                  </a:tcPr>
                </a:tc>
                <a:tc>
                  <a:txBody>
                    <a:bodyPr/>
                    <a:lstStyle/>
                    <a:p>
                      <a:pPr algn="l"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r>
              <a:tr h="386686">
                <a:tc>
                  <a:txBody>
                    <a:bodyPr/>
                    <a:lstStyle/>
                    <a:p>
                      <a:pPr algn="ctr" fontAlgn="b"/>
                      <a:r>
                        <a:rPr lang="en-US" sz="2400" b="1" i="1" u="none" strike="noStrike" dirty="0">
                          <a:solidFill>
                            <a:srgbClr val="000000"/>
                          </a:solidFill>
                          <a:effectLst/>
                          <a:latin typeface="Calibri"/>
                        </a:rPr>
                        <a:t>Item</a:t>
                      </a:r>
                    </a:p>
                  </a:txBody>
                  <a:tcPr marL="9525" marR="9525" marT="9525" marB="0" anchor="b">
                    <a:lnL>
                      <a:noFill/>
                    </a:lnL>
                    <a:lnR>
                      <a:noFill/>
                    </a:lnR>
                    <a:lnT>
                      <a:noFill/>
                    </a:lnT>
                    <a:lnB>
                      <a:noFill/>
                    </a:lnB>
                  </a:tcPr>
                </a:tc>
                <a:tc>
                  <a:txBody>
                    <a:bodyPr/>
                    <a:lstStyle/>
                    <a:p>
                      <a:pPr algn="ctr" fontAlgn="b"/>
                      <a:r>
                        <a:rPr lang="en-US" sz="2400" b="1" i="1" u="none" strike="noStrike">
                          <a:solidFill>
                            <a:srgbClr val="000000"/>
                          </a:solidFill>
                          <a:effectLst/>
                          <a:latin typeface="Calibri"/>
                        </a:rPr>
                        <a:t>Price</a:t>
                      </a:r>
                    </a:p>
                  </a:txBody>
                  <a:tcPr marL="9525" marR="9525" marT="9525" marB="0" anchor="b">
                    <a:lnL>
                      <a:noFill/>
                    </a:lnL>
                    <a:lnR>
                      <a:noFill/>
                    </a:lnR>
                    <a:lnT>
                      <a:noFill/>
                    </a:lnT>
                    <a:lnB>
                      <a:noFill/>
                    </a:lnB>
                  </a:tcPr>
                </a:tc>
              </a:tr>
              <a:tr h="386686">
                <a:tc>
                  <a:txBody>
                    <a:bodyPr/>
                    <a:lstStyle/>
                    <a:p>
                      <a:pPr algn="l" fontAlgn="b"/>
                      <a:r>
                        <a:rPr lang="en-US" sz="2400" b="0" i="0" u="none" strike="noStrike" dirty="0">
                          <a:solidFill>
                            <a:srgbClr val="000000"/>
                          </a:solidFill>
                          <a:effectLst/>
                          <a:latin typeface="Calibri"/>
                        </a:rPr>
                        <a:t>M9252A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2400" b="0" i="0" u="none" strike="noStrike" dirty="0">
                          <a:solidFill>
                            <a:srgbClr val="000000"/>
                          </a:solidFill>
                          <a:effectLst/>
                          <a:latin typeface="Calibri"/>
                        </a:rPr>
                        <a:t> $  </a:t>
                      </a:r>
                      <a:r>
                        <a:rPr lang="en-US" sz="2400" b="0" i="0" u="none" strike="noStrike" dirty="0" smtClean="0">
                          <a:solidFill>
                            <a:srgbClr val="000000"/>
                          </a:solidFill>
                          <a:effectLst/>
                          <a:latin typeface="Calibri"/>
                        </a:rPr>
                        <a:t>20,540 </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solidFill>
                      <a:schemeClr val="accent1">
                        <a:lumMod val="20000"/>
                        <a:lumOff val="80000"/>
                      </a:schemeClr>
                    </a:solidFill>
                  </a:tcPr>
                </a:tc>
              </a:tr>
            </a:tbl>
          </a:graphicData>
        </a:graphic>
      </p:graphicFrame>
      <p:sp>
        <p:nvSpPr>
          <p:cNvPr id="5" name="Date Placeholder 4"/>
          <p:cNvSpPr>
            <a:spLocks noGrp="1"/>
          </p:cNvSpPr>
          <p:nvPr>
            <p:ph type="dt" sz="half" idx="10"/>
          </p:nvPr>
        </p:nvSpPr>
        <p:spPr/>
        <p:txBody>
          <a:bodyPr/>
          <a:lstStyle/>
          <a:p>
            <a:fld id="{31B3E9DE-2C73-4382-9DEB-D185280091C3}" type="datetime1">
              <a:rPr lang="en-US" sz="700" smtClean="0"/>
              <a:t>8/2/2013</a:t>
            </a:fld>
            <a:endParaRPr lang="en-US" sz="700"/>
          </a:p>
        </p:txBody>
      </p:sp>
      <p:sp>
        <p:nvSpPr>
          <p:cNvPr id="6" name="Footer Placeholder 5"/>
          <p:cNvSpPr>
            <a:spLocks noGrp="1"/>
          </p:cNvSpPr>
          <p:nvPr>
            <p:ph type="ftr" sz="quarter" idx="3"/>
          </p:nvPr>
        </p:nvSpPr>
        <p:spPr>
          <a:xfrm>
            <a:off x="6858000" y="6543373"/>
            <a:ext cx="2057400" cy="118872"/>
          </a:xfrm>
          <a:prstGeom prst="rect">
            <a:avLst/>
          </a:prstGeom>
        </p:spPr>
        <p:txBody>
          <a:bodyPr/>
          <a:lstStyle/>
          <a:p>
            <a:r>
              <a:rPr lang="en-US" sz="700" smtClean="0"/>
              <a:t>Agilent Confidential</a:t>
            </a:r>
            <a:endParaRPr lang="en-US" sz="700"/>
          </a:p>
        </p:txBody>
      </p:sp>
      <p:sp>
        <p:nvSpPr>
          <p:cNvPr id="7" name="Slide Number Placeholder 6"/>
          <p:cNvSpPr>
            <a:spLocks noGrp="1"/>
          </p:cNvSpPr>
          <p:nvPr>
            <p:ph type="sldNum" sz="quarter" idx="4"/>
          </p:nvPr>
        </p:nvSpPr>
        <p:spPr>
          <a:xfrm>
            <a:off x="228600" y="6664646"/>
            <a:ext cx="612648" cy="118872"/>
          </a:xfrm>
          <a:prstGeom prst="rect">
            <a:avLst/>
          </a:prstGeom>
        </p:spPr>
        <p:txBody>
          <a:bodyPr/>
          <a:lstStyle/>
          <a:p>
            <a:fld id="{5F3FCF13-3F63-44C6-9D1E-583F0C7BC7F6}" type="slidenum">
              <a:rPr lang="en-US" sz="700" smtClean="0"/>
              <a:pPr/>
              <a:t>6</a:t>
            </a:fld>
            <a:endParaRPr lang="en-US" sz="700"/>
          </a:p>
        </p:txBody>
      </p:sp>
      <p:cxnSp>
        <p:nvCxnSpPr>
          <p:cNvPr id="4" name="Straight Connector 3"/>
          <p:cNvCxnSpPr/>
          <p:nvPr/>
        </p:nvCxnSpPr>
        <p:spPr>
          <a:xfrm>
            <a:off x="4343400" y="1219200"/>
            <a:ext cx="0" cy="45720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9605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N5343A </a:t>
            </a:r>
            <a:r>
              <a:rPr lang="en-US" sz="2400" dirty="0" err="1" smtClean="0"/>
              <a:t>vs</a:t>
            </a:r>
            <a:r>
              <a:rPr lang="en-US" sz="2400" dirty="0" smtClean="0"/>
              <a:t> M9252A</a:t>
            </a:r>
            <a:br>
              <a:rPr lang="en-US" sz="2400" dirty="0" smtClean="0"/>
            </a:br>
            <a:r>
              <a:rPr lang="en-US" sz="2400" dirty="0"/>
              <a:t> </a:t>
            </a:r>
            <a:r>
              <a:rPr lang="en-US" sz="2400" dirty="0" smtClean="0"/>
              <a:t>(Available options)</a:t>
            </a:r>
            <a:endParaRPr lang="en-US" sz="2400" dirty="0"/>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1932059998"/>
              </p:ext>
            </p:extLst>
          </p:nvPr>
        </p:nvGraphicFramePr>
        <p:xfrm>
          <a:off x="304800" y="1524001"/>
          <a:ext cx="3657600" cy="2251710"/>
        </p:xfrm>
        <a:graphic>
          <a:graphicData uri="http://schemas.openxmlformats.org/drawingml/2006/table">
            <a:tbl>
              <a:tblPr/>
              <a:tblGrid>
                <a:gridCol w="2394544"/>
                <a:gridCol w="1263056"/>
              </a:tblGrid>
              <a:tr h="348853">
                <a:tc>
                  <a:txBody>
                    <a:bodyPr/>
                    <a:lstStyle/>
                    <a:p>
                      <a:pPr algn="l" fontAlgn="b"/>
                      <a:r>
                        <a:rPr lang="en-US" sz="2400" b="0" i="0" u="none" strike="noStrike" dirty="0">
                          <a:solidFill>
                            <a:srgbClr val="000000"/>
                          </a:solidFill>
                          <a:effectLst/>
                          <a:latin typeface="Calibri"/>
                        </a:rPr>
                        <a:t>RDX</a:t>
                      </a:r>
                    </a:p>
                  </a:txBody>
                  <a:tcPr marL="9525" marR="9525" marT="9525" marB="0" anchor="b">
                    <a:lnL>
                      <a:noFill/>
                    </a:lnL>
                    <a:lnR>
                      <a:noFill/>
                    </a:lnR>
                    <a:lnT>
                      <a:noFill/>
                    </a:lnT>
                    <a:lnB>
                      <a:noFill/>
                    </a:lnB>
                  </a:tcPr>
                </a:tc>
                <a:tc>
                  <a:txBody>
                    <a:bodyPr/>
                    <a:lstStyle/>
                    <a:p>
                      <a:pPr algn="l"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r>
              <a:tr h="348853">
                <a:tc>
                  <a:txBody>
                    <a:bodyPr/>
                    <a:lstStyle/>
                    <a:p>
                      <a:pPr algn="ctr" fontAlgn="b"/>
                      <a:r>
                        <a:rPr lang="en-US" sz="2400" b="1" i="1" u="none" strike="noStrike">
                          <a:solidFill>
                            <a:srgbClr val="000000"/>
                          </a:solidFill>
                          <a:effectLst/>
                          <a:latin typeface="Calibri"/>
                        </a:rPr>
                        <a:t>Item</a:t>
                      </a:r>
                    </a:p>
                  </a:txBody>
                  <a:tcPr marL="9525" marR="9525" marT="9525" marB="0" anchor="b">
                    <a:lnL>
                      <a:noFill/>
                    </a:lnL>
                    <a:lnR>
                      <a:noFill/>
                    </a:lnR>
                    <a:lnT>
                      <a:noFill/>
                    </a:lnT>
                    <a:lnB>
                      <a:noFill/>
                    </a:lnB>
                  </a:tcPr>
                </a:tc>
                <a:tc>
                  <a:txBody>
                    <a:bodyPr/>
                    <a:lstStyle/>
                    <a:p>
                      <a:pPr algn="ctr" fontAlgn="b"/>
                      <a:r>
                        <a:rPr lang="en-US" sz="2400" b="1" i="1" u="none" strike="noStrike">
                          <a:solidFill>
                            <a:srgbClr val="000000"/>
                          </a:solidFill>
                          <a:effectLst/>
                          <a:latin typeface="Calibri"/>
                        </a:rPr>
                        <a:t>Price</a:t>
                      </a:r>
                    </a:p>
                  </a:txBody>
                  <a:tcPr marL="9525" marR="9525" marT="9525" marB="0" anchor="b">
                    <a:lnL>
                      <a:noFill/>
                    </a:lnL>
                    <a:lnR>
                      <a:noFill/>
                    </a:lnR>
                    <a:lnT>
                      <a:noFill/>
                    </a:lnT>
                    <a:lnB>
                      <a:noFill/>
                    </a:lnB>
                  </a:tcPr>
                </a:tc>
              </a:tr>
              <a:tr h="348853">
                <a:tc>
                  <a:txBody>
                    <a:bodyPr/>
                    <a:lstStyle/>
                    <a:p>
                      <a:pPr algn="l" fontAlgn="b"/>
                      <a:r>
                        <a:rPr lang="en-US" sz="2400" b="0" i="0" u="none" strike="noStrike">
                          <a:solidFill>
                            <a:srgbClr val="000000"/>
                          </a:solidFill>
                          <a:effectLst/>
                          <a:latin typeface="Calibri"/>
                        </a:rPr>
                        <a:t>N5343A</a:t>
                      </a:r>
                    </a:p>
                  </a:txBody>
                  <a:tcPr marL="95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18,117 </a:t>
                      </a:r>
                    </a:p>
                  </a:txBody>
                  <a:tcPr marL="9525" marR="9525" marT="9525" marB="0" anchor="b">
                    <a:lnL>
                      <a:noFill/>
                    </a:lnL>
                    <a:lnR>
                      <a:noFill/>
                    </a:lnR>
                    <a:lnT>
                      <a:noFill/>
                    </a:lnT>
                    <a:lnB>
                      <a:noFill/>
                    </a:lnB>
                    <a:solidFill>
                      <a:srgbClr val="DAEEF3"/>
                    </a:solidFill>
                  </a:tcPr>
                </a:tc>
              </a:tr>
              <a:tr h="348853">
                <a:tc>
                  <a:txBody>
                    <a:bodyPr/>
                    <a:lstStyle/>
                    <a:p>
                      <a:pPr algn="l" fontAlgn="b"/>
                      <a:r>
                        <a:rPr lang="en-US" sz="2400" b="0" i="0" u="none" strike="noStrike">
                          <a:solidFill>
                            <a:srgbClr val="000000"/>
                          </a:solidFill>
                          <a:effectLst/>
                          <a:latin typeface="Calibri"/>
                        </a:rPr>
                        <a:t>v4 stimulus</a:t>
                      </a:r>
                    </a:p>
                  </a:txBody>
                  <a:tcPr marL="857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6,038 </a:t>
                      </a:r>
                    </a:p>
                  </a:txBody>
                  <a:tcPr marL="9525" marR="9525" marT="9525" marB="0" anchor="b">
                    <a:lnL>
                      <a:noFill/>
                    </a:lnL>
                    <a:lnR>
                      <a:noFill/>
                    </a:lnR>
                    <a:lnT>
                      <a:noFill/>
                    </a:lnT>
                    <a:lnB>
                      <a:noFill/>
                    </a:lnB>
                    <a:solidFill>
                      <a:srgbClr val="DAEEF3"/>
                    </a:solidFill>
                  </a:tcPr>
                </a:tc>
              </a:tr>
              <a:tr h="348853">
                <a:tc>
                  <a:txBody>
                    <a:bodyPr/>
                    <a:lstStyle/>
                    <a:p>
                      <a:pPr algn="l" fontAlgn="b"/>
                      <a:r>
                        <a:rPr lang="en-US" sz="2400" b="0" i="0" u="none" strike="noStrike" dirty="0">
                          <a:solidFill>
                            <a:srgbClr val="000000"/>
                          </a:solidFill>
                          <a:effectLst/>
                          <a:latin typeface="Calibri"/>
                        </a:rPr>
                        <a:t>v4 capture</a:t>
                      </a:r>
                    </a:p>
                  </a:txBody>
                  <a:tcPr marL="85725" marR="9525" marT="9525" marB="0" anchor="b">
                    <a:lnL>
                      <a:noFill/>
                    </a:lnL>
                    <a:lnR>
                      <a:noFill/>
                    </a:lnR>
                    <a:lnT>
                      <a:noFill/>
                    </a:lnT>
                    <a:lnB>
                      <a:noFill/>
                    </a:lnB>
                    <a:solidFill>
                      <a:srgbClr val="DAEEF3"/>
                    </a:solidFill>
                  </a:tcPr>
                </a:tc>
                <a:tc>
                  <a:txBody>
                    <a:bodyPr/>
                    <a:lstStyle/>
                    <a:p>
                      <a:pPr algn="l" fontAlgn="b"/>
                      <a:r>
                        <a:rPr lang="en-US" sz="2400" b="0" i="0" u="none" strike="noStrike">
                          <a:solidFill>
                            <a:srgbClr val="000000"/>
                          </a:solidFill>
                          <a:effectLst/>
                          <a:latin typeface="Calibri"/>
                        </a:rPr>
                        <a:t> $    6,038 </a:t>
                      </a:r>
                    </a:p>
                  </a:txBody>
                  <a:tcPr marL="9525" marR="9525" marT="9525" marB="0" anchor="b">
                    <a:lnL>
                      <a:noFill/>
                    </a:lnL>
                    <a:lnR>
                      <a:noFill/>
                    </a:lnR>
                    <a:lnT>
                      <a:noFill/>
                    </a:lnT>
                    <a:lnB>
                      <a:noFill/>
                    </a:lnB>
                    <a:solidFill>
                      <a:srgbClr val="DAEEF3"/>
                    </a:solidFill>
                  </a:tcPr>
                </a:tc>
              </a:tr>
              <a:tr h="348853">
                <a:tc>
                  <a:txBody>
                    <a:bodyPr/>
                    <a:lstStyle/>
                    <a:p>
                      <a:pPr algn="r" fontAlgn="b"/>
                      <a:r>
                        <a:rPr lang="en-US" sz="2400" b="0" i="0" u="none" strike="noStrike" dirty="0" err="1">
                          <a:solidFill>
                            <a:srgbClr val="000000"/>
                          </a:solidFill>
                          <a:effectLst/>
                          <a:latin typeface="Calibri"/>
                        </a:rPr>
                        <a:t>typ</a:t>
                      </a:r>
                      <a:r>
                        <a:rPr lang="en-US" sz="2400" b="0" i="0" u="none" strike="noStrike" dirty="0">
                          <a:solidFill>
                            <a:srgbClr val="000000"/>
                          </a:solidFill>
                          <a:effectLst/>
                          <a:latin typeface="Calibri"/>
                        </a:rPr>
                        <a:t> </a:t>
                      </a:r>
                      <a:r>
                        <a:rPr lang="en-US" sz="2400" b="0" i="0" u="none" strike="noStrike" dirty="0" err="1">
                          <a:solidFill>
                            <a:srgbClr val="000000"/>
                          </a:solidFill>
                          <a:effectLst/>
                          <a:latin typeface="Calibri"/>
                        </a:rPr>
                        <a:t>config</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2400" b="0" i="0" u="none" strike="noStrike" dirty="0">
                          <a:solidFill>
                            <a:srgbClr val="000000"/>
                          </a:solidFill>
                          <a:effectLst/>
                          <a:latin typeface="Calibri"/>
                        </a:rPr>
                        <a:t> $  </a:t>
                      </a:r>
                      <a:r>
                        <a:rPr lang="en-US" sz="2400" b="0" i="0" u="none" strike="noStrike" dirty="0" smtClean="0">
                          <a:solidFill>
                            <a:srgbClr val="000000"/>
                          </a:solidFill>
                          <a:effectLst/>
                          <a:latin typeface="Calibri"/>
                        </a:rPr>
                        <a:t>30,268 </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graphicFrame>
        <p:nvGraphicFramePr>
          <p:cNvPr id="12" name="Content Placeholder 11"/>
          <p:cNvGraphicFramePr>
            <a:graphicFrameLocks noGrp="1"/>
          </p:cNvGraphicFramePr>
          <p:nvPr>
            <p:ph sz="half" idx="2"/>
            <p:extLst>
              <p:ext uri="{D42A27DB-BD31-4B8C-83A1-F6EECF244321}">
                <p14:modId xmlns:p14="http://schemas.microsoft.com/office/powerpoint/2010/main" val="1850210527"/>
              </p:ext>
            </p:extLst>
          </p:nvPr>
        </p:nvGraphicFramePr>
        <p:xfrm>
          <a:off x="4648200" y="1447805"/>
          <a:ext cx="4419599" cy="3802206"/>
        </p:xfrm>
        <a:graphic>
          <a:graphicData uri="http://schemas.openxmlformats.org/drawingml/2006/table">
            <a:tbl>
              <a:tblPr/>
              <a:tblGrid>
                <a:gridCol w="3124200"/>
                <a:gridCol w="1295399"/>
              </a:tblGrid>
              <a:tr h="386686">
                <a:tc>
                  <a:txBody>
                    <a:bodyPr/>
                    <a:lstStyle/>
                    <a:p>
                      <a:pPr algn="l" fontAlgn="b"/>
                      <a:r>
                        <a:rPr lang="en-US" sz="2400" b="0" i="0" u="none" strike="noStrike" dirty="0">
                          <a:solidFill>
                            <a:srgbClr val="000000"/>
                          </a:solidFill>
                          <a:effectLst/>
                          <a:latin typeface="Calibri"/>
                        </a:rPr>
                        <a:t>M9252A</a:t>
                      </a:r>
                    </a:p>
                  </a:txBody>
                  <a:tcPr marL="9525" marR="9525" marT="9525" marB="0" anchor="b">
                    <a:lnL>
                      <a:noFill/>
                    </a:lnL>
                    <a:lnR>
                      <a:noFill/>
                    </a:lnR>
                    <a:lnT>
                      <a:noFill/>
                    </a:lnT>
                    <a:lnB>
                      <a:noFill/>
                    </a:lnB>
                  </a:tcPr>
                </a:tc>
                <a:tc>
                  <a:txBody>
                    <a:bodyPr/>
                    <a:lstStyle/>
                    <a:p>
                      <a:pPr algn="l"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r>
              <a:tr h="386686">
                <a:tc>
                  <a:txBody>
                    <a:bodyPr/>
                    <a:lstStyle/>
                    <a:p>
                      <a:pPr algn="ctr" fontAlgn="b"/>
                      <a:r>
                        <a:rPr lang="en-US" sz="2400" b="1" i="1" u="none" strike="noStrike" dirty="0">
                          <a:solidFill>
                            <a:srgbClr val="000000"/>
                          </a:solidFill>
                          <a:effectLst/>
                          <a:latin typeface="Calibri"/>
                        </a:rPr>
                        <a:t>Item</a:t>
                      </a:r>
                    </a:p>
                  </a:txBody>
                  <a:tcPr marL="9525" marR="9525" marT="9525" marB="0" anchor="b">
                    <a:lnL>
                      <a:noFill/>
                    </a:lnL>
                    <a:lnR>
                      <a:noFill/>
                    </a:lnR>
                    <a:lnT>
                      <a:noFill/>
                    </a:lnT>
                    <a:lnB>
                      <a:noFill/>
                    </a:lnB>
                  </a:tcPr>
                </a:tc>
                <a:tc>
                  <a:txBody>
                    <a:bodyPr/>
                    <a:lstStyle/>
                    <a:p>
                      <a:pPr algn="ctr" fontAlgn="b"/>
                      <a:r>
                        <a:rPr lang="en-US" sz="2400" b="1" i="1" u="none" strike="noStrike">
                          <a:solidFill>
                            <a:srgbClr val="000000"/>
                          </a:solidFill>
                          <a:effectLst/>
                          <a:latin typeface="Calibri"/>
                        </a:rPr>
                        <a:t>Price</a:t>
                      </a:r>
                    </a:p>
                  </a:txBody>
                  <a:tcPr marL="9525" marR="9525" marT="9525" marB="0" anchor="b">
                    <a:lnL>
                      <a:noFill/>
                    </a:lnL>
                    <a:lnR>
                      <a:noFill/>
                    </a:lnR>
                    <a:lnT>
                      <a:noFill/>
                    </a:lnT>
                    <a:lnB>
                      <a:noFill/>
                    </a:lnB>
                  </a:tcPr>
                </a:tc>
              </a:tr>
              <a:tr h="386686">
                <a:tc>
                  <a:txBody>
                    <a:bodyPr/>
                    <a:lstStyle/>
                    <a:p>
                      <a:pPr algn="l" fontAlgn="b"/>
                      <a:r>
                        <a:rPr lang="en-US" sz="2400" b="0" i="0" u="none" strike="noStrike" dirty="0">
                          <a:solidFill>
                            <a:srgbClr val="000000"/>
                          </a:solidFill>
                          <a:effectLst/>
                          <a:latin typeface="Calibri"/>
                        </a:rPr>
                        <a:t>M9252A</a:t>
                      </a:r>
                    </a:p>
                  </a:txBody>
                  <a:tcPr marL="9525" marR="9525" marT="9525" marB="0" anchor="b">
                    <a:lnL>
                      <a:noFill/>
                    </a:lnL>
                    <a:lnR>
                      <a:noFill/>
                    </a:lnR>
                    <a:lnT>
                      <a:noFill/>
                    </a:lnT>
                    <a:lnB>
                      <a:noFill/>
                    </a:lnB>
                    <a:solidFill>
                      <a:schemeClr val="accent1">
                        <a:lumMod val="20000"/>
                        <a:lumOff val="80000"/>
                      </a:schemeClr>
                    </a:solidFill>
                  </a:tcPr>
                </a:tc>
                <a:tc>
                  <a:txBody>
                    <a:bodyPr/>
                    <a:lstStyle/>
                    <a:p>
                      <a:pPr algn="l" fontAlgn="b"/>
                      <a:r>
                        <a:rPr lang="en-US" sz="2400" b="0" i="0" u="none" strike="noStrike" dirty="0">
                          <a:solidFill>
                            <a:srgbClr val="000000"/>
                          </a:solidFill>
                          <a:effectLst/>
                          <a:latin typeface="Calibri"/>
                        </a:rPr>
                        <a:t> $  </a:t>
                      </a:r>
                      <a:r>
                        <a:rPr lang="en-US" sz="2400" b="0" i="0" u="none" strike="noStrike" dirty="0" smtClean="0">
                          <a:solidFill>
                            <a:srgbClr val="000000"/>
                          </a:solidFill>
                          <a:effectLst/>
                          <a:latin typeface="Calibri"/>
                        </a:rPr>
                        <a:t>20,540 </a:t>
                      </a:r>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solidFill>
                      <a:schemeClr val="accent1">
                        <a:lumMod val="20000"/>
                        <a:lumOff val="80000"/>
                      </a:schemeClr>
                    </a:solidFill>
                  </a:tcPr>
                </a:tc>
              </a:tr>
              <a:tr h="592537">
                <a:tc>
                  <a:txBody>
                    <a:bodyPr/>
                    <a:lstStyle/>
                    <a:p>
                      <a:pPr algn="l" fontAlgn="b"/>
                      <a:endParaRPr lang="en-US" sz="2400" b="0" i="0" u="none" strike="noStrike" dirty="0" smtClean="0">
                        <a:solidFill>
                          <a:srgbClr val="000000"/>
                        </a:solidFill>
                        <a:effectLst/>
                        <a:latin typeface="Calibri"/>
                      </a:endParaRPr>
                    </a:p>
                    <a:p>
                      <a:pPr algn="l" fontAlgn="b"/>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endParaRPr lang="en-US" sz="2400" b="0" i="0" u="none" strike="noStrike" dirty="0">
                        <a:solidFill>
                          <a:srgbClr val="000000"/>
                        </a:solidFill>
                        <a:effectLst/>
                        <a:latin typeface="Calibri"/>
                      </a:endParaRPr>
                    </a:p>
                  </a:txBody>
                  <a:tcPr marL="9525" marR="9525" marT="9525" marB="0" anchor="b">
                    <a:lnL>
                      <a:noFill/>
                    </a:lnL>
                    <a:lnR>
                      <a:noFill/>
                    </a:lnR>
                    <a:lnT>
                      <a:noFill/>
                    </a:lnT>
                    <a:lnB>
                      <a:noFill/>
                    </a:lnB>
                  </a:tcPr>
                </a:tc>
              </a:tr>
              <a:tr h="386686">
                <a:tc>
                  <a:txBody>
                    <a:bodyPr/>
                    <a:lstStyle/>
                    <a:p>
                      <a:pPr algn="l" fontAlgn="b"/>
                      <a:r>
                        <a:rPr lang="en-US" sz="2400" b="0" i="0" u="none" strike="noStrike" dirty="0">
                          <a:solidFill>
                            <a:srgbClr val="006100"/>
                          </a:solidFill>
                          <a:effectLst/>
                          <a:latin typeface="Calibri"/>
                        </a:rPr>
                        <a:t>Option </a:t>
                      </a:r>
                      <a:r>
                        <a:rPr lang="en-US" sz="2400" b="0" i="0" u="none" strike="noStrike" dirty="0" smtClean="0">
                          <a:solidFill>
                            <a:srgbClr val="006100"/>
                          </a:solidFill>
                          <a:effectLst/>
                          <a:latin typeface="Calibri"/>
                        </a:rPr>
                        <a:t>001</a:t>
                      </a:r>
                      <a:r>
                        <a:rPr lang="en-US" sz="2400" b="0" i="0" u="none" strike="noStrike" baseline="0" dirty="0" smtClean="0">
                          <a:solidFill>
                            <a:srgbClr val="006100"/>
                          </a:solidFill>
                          <a:effectLst/>
                          <a:latin typeface="Calibri"/>
                        </a:rPr>
                        <a:t> – Gear2</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DAEEF3"/>
                    </a:solidFill>
                  </a:tcPr>
                </a:tc>
                <a:tc>
                  <a:txBody>
                    <a:bodyPr/>
                    <a:lstStyle/>
                    <a:p>
                      <a:pPr algn="r" fontAlgn="b"/>
                      <a:r>
                        <a:rPr lang="en-US" sz="2400" b="0" i="0" u="none" strike="noStrike" dirty="0">
                          <a:solidFill>
                            <a:srgbClr val="006100"/>
                          </a:solidFill>
                          <a:effectLst/>
                          <a:latin typeface="Calibri"/>
                        </a:rPr>
                        <a:t>$</a:t>
                      </a:r>
                      <a:r>
                        <a:rPr lang="en-US" sz="2400" b="0" i="0" u="none" strike="noStrike" dirty="0" smtClean="0">
                          <a:solidFill>
                            <a:srgbClr val="006100"/>
                          </a:solidFill>
                          <a:effectLst/>
                          <a:latin typeface="Calibri"/>
                        </a:rPr>
                        <a:t>5,000 </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C6EFCE"/>
                    </a:solidFill>
                  </a:tcPr>
                </a:tc>
              </a:tr>
              <a:tr h="386686">
                <a:tc>
                  <a:txBody>
                    <a:bodyPr/>
                    <a:lstStyle/>
                    <a:p>
                      <a:pPr algn="l" fontAlgn="b"/>
                      <a:r>
                        <a:rPr lang="en-US" sz="2400" b="0" i="0" u="none" strike="noStrike" dirty="0" smtClean="0">
                          <a:solidFill>
                            <a:srgbClr val="006100"/>
                          </a:solidFill>
                          <a:effectLst/>
                          <a:latin typeface="Calibri"/>
                        </a:rPr>
                        <a:t>Option 002 – 2</a:t>
                      </a:r>
                      <a:r>
                        <a:rPr lang="en-US" sz="2400" b="0" i="0" u="none" strike="noStrike" baseline="30000" dirty="0" smtClean="0">
                          <a:solidFill>
                            <a:srgbClr val="006100"/>
                          </a:solidFill>
                          <a:effectLst/>
                          <a:latin typeface="Calibri"/>
                        </a:rPr>
                        <a:t>nd</a:t>
                      </a:r>
                      <a:r>
                        <a:rPr lang="en-US" sz="2400" b="0" i="0" u="none" strike="noStrike" dirty="0" smtClean="0">
                          <a:solidFill>
                            <a:srgbClr val="006100"/>
                          </a:solidFill>
                          <a:effectLst/>
                          <a:latin typeface="Calibri"/>
                        </a:rPr>
                        <a:t> link</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DAEEF3"/>
                    </a:solidFill>
                  </a:tcPr>
                </a:tc>
                <a:tc>
                  <a:txBody>
                    <a:bodyPr/>
                    <a:lstStyle/>
                    <a:p>
                      <a:pPr algn="r" fontAlgn="b"/>
                      <a:r>
                        <a:rPr lang="en-US" sz="2400" b="0" i="0" u="none" strike="noStrike" dirty="0" smtClean="0">
                          <a:solidFill>
                            <a:srgbClr val="006100"/>
                          </a:solidFill>
                          <a:effectLst/>
                          <a:latin typeface="Calibri"/>
                        </a:rPr>
                        <a:t>$5,000</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C6EFCE"/>
                    </a:solidFill>
                  </a:tcPr>
                </a:tc>
              </a:tr>
              <a:tr h="386686">
                <a:tc>
                  <a:txBody>
                    <a:bodyPr/>
                    <a:lstStyle/>
                    <a:p>
                      <a:pPr algn="l" fontAlgn="b"/>
                      <a:r>
                        <a:rPr lang="en-US" sz="2400" b="0" i="0" u="none" strike="noStrike" dirty="0" smtClean="0">
                          <a:solidFill>
                            <a:srgbClr val="006100"/>
                          </a:solidFill>
                          <a:effectLst/>
                          <a:latin typeface="Calibri"/>
                        </a:rPr>
                        <a:t>Option 003 – Aggregated</a:t>
                      </a:r>
                      <a:r>
                        <a:rPr lang="en-US" sz="2400" b="0" i="0" u="none" strike="noStrike" baseline="0" dirty="0" smtClean="0">
                          <a:solidFill>
                            <a:srgbClr val="006100"/>
                          </a:solidFill>
                          <a:effectLst/>
                          <a:latin typeface="Calibri"/>
                        </a:rPr>
                        <a:t> </a:t>
                      </a:r>
                      <a:r>
                        <a:rPr lang="en-US" sz="2400" b="0" i="0" u="none" strike="noStrike" dirty="0" smtClean="0">
                          <a:solidFill>
                            <a:srgbClr val="006100"/>
                          </a:solidFill>
                          <a:effectLst/>
                          <a:latin typeface="Calibri"/>
                        </a:rPr>
                        <a:t>links</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DAEEF3"/>
                    </a:solidFill>
                  </a:tcPr>
                </a:tc>
                <a:tc>
                  <a:txBody>
                    <a:bodyPr/>
                    <a:lstStyle/>
                    <a:p>
                      <a:pPr algn="r" fontAlgn="b"/>
                      <a:r>
                        <a:rPr lang="en-US" sz="2400" b="0" i="0" u="none" strike="noStrike" dirty="0" smtClean="0">
                          <a:solidFill>
                            <a:srgbClr val="006100"/>
                          </a:solidFill>
                          <a:effectLst/>
                          <a:latin typeface="Calibri"/>
                        </a:rPr>
                        <a:t>$5,000</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C6EFCE"/>
                    </a:solidFill>
                  </a:tcPr>
                </a:tc>
              </a:tr>
              <a:tr h="386686">
                <a:tc>
                  <a:txBody>
                    <a:bodyPr/>
                    <a:lstStyle/>
                    <a:p>
                      <a:pPr algn="l" fontAlgn="b"/>
                      <a:r>
                        <a:rPr lang="en-US" sz="2400" b="0" i="0" u="none" strike="noStrike" dirty="0" smtClean="0">
                          <a:solidFill>
                            <a:srgbClr val="006100"/>
                          </a:solidFill>
                          <a:effectLst/>
                          <a:latin typeface="Calibri"/>
                        </a:rPr>
                        <a:t>M9255A  - DUT cable</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DAEEF3"/>
                    </a:solidFill>
                  </a:tcPr>
                </a:tc>
                <a:tc>
                  <a:txBody>
                    <a:bodyPr/>
                    <a:lstStyle/>
                    <a:p>
                      <a:pPr algn="r" fontAlgn="b"/>
                      <a:r>
                        <a:rPr lang="en-US" sz="2400" b="0" i="0" u="none" strike="noStrike" dirty="0" smtClean="0">
                          <a:solidFill>
                            <a:srgbClr val="006100"/>
                          </a:solidFill>
                          <a:effectLst/>
                          <a:latin typeface="Calibri"/>
                        </a:rPr>
                        <a:t>$1,027</a:t>
                      </a:r>
                      <a:endParaRPr lang="en-US" sz="2400" b="0" i="0" u="none" strike="noStrike" dirty="0">
                        <a:solidFill>
                          <a:srgbClr val="006100"/>
                        </a:solidFill>
                        <a:effectLst/>
                        <a:latin typeface="Calibri"/>
                      </a:endParaRPr>
                    </a:p>
                  </a:txBody>
                  <a:tcPr marL="9525" marR="9525" marT="9525" marB="0" anchor="b">
                    <a:lnL>
                      <a:noFill/>
                    </a:lnL>
                    <a:lnR>
                      <a:noFill/>
                    </a:lnR>
                    <a:lnT>
                      <a:noFill/>
                    </a:lnT>
                    <a:lnB>
                      <a:noFill/>
                    </a:lnB>
                    <a:solidFill>
                      <a:srgbClr val="C6EFCE"/>
                    </a:solidFill>
                  </a:tcPr>
                </a:tc>
              </a:tr>
            </a:tbl>
          </a:graphicData>
        </a:graphic>
      </p:graphicFrame>
      <p:sp>
        <p:nvSpPr>
          <p:cNvPr id="5" name="Date Placeholder 4"/>
          <p:cNvSpPr>
            <a:spLocks noGrp="1"/>
          </p:cNvSpPr>
          <p:nvPr>
            <p:ph type="dt" sz="half" idx="10"/>
          </p:nvPr>
        </p:nvSpPr>
        <p:spPr/>
        <p:txBody>
          <a:bodyPr/>
          <a:lstStyle/>
          <a:p>
            <a:fld id="{31B3E9DE-2C73-4382-9DEB-D185280091C3}" type="datetime1">
              <a:rPr lang="en-US" sz="700" smtClean="0"/>
              <a:t>8/2/2013</a:t>
            </a:fld>
            <a:endParaRPr lang="en-US" sz="700"/>
          </a:p>
        </p:txBody>
      </p:sp>
      <p:sp>
        <p:nvSpPr>
          <p:cNvPr id="6" name="Footer Placeholder 5"/>
          <p:cNvSpPr>
            <a:spLocks noGrp="1"/>
          </p:cNvSpPr>
          <p:nvPr>
            <p:ph type="ftr" sz="quarter" idx="3"/>
          </p:nvPr>
        </p:nvSpPr>
        <p:spPr>
          <a:xfrm>
            <a:off x="6858000" y="6543373"/>
            <a:ext cx="2057400" cy="118872"/>
          </a:xfrm>
          <a:prstGeom prst="rect">
            <a:avLst/>
          </a:prstGeom>
        </p:spPr>
        <p:txBody>
          <a:bodyPr/>
          <a:lstStyle/>
          <a:p>
            <a:r>
              <a:rPr lang="en-US" sz="700" smtClean="0"/>
              <a:t>Agilent Confidential</a:t>
            </a:r>
            <a:endParaRPr lang="en-US" sz="700"/>
          </a:p>
        </p:txBody>
      </p:sp>
      <p:sp>
        <p:nvSpPr>
          <p:cNvPr id="7" name="Slide Number Placeholder 6"/>
          <p:cNvSpPr>
            <a:spLocks noGrp="1"/>
          </p:cNvSpPr>
          <p:nvPr>
            <p:ph type="sldNum" sz="quarter" idx="4"/>
          </p:nvPr>
        </p:nvSpPr>
        <p:spPr>
          <a:xfrm>
            <a:off x="228600" y="6664646"/>
            <a:ext cx="612648" cy="118872"/>
          </a:xfrm>
          <a:prstGeom prst="rect">
            <a:avLst/>
          </a:prstGeom>
        </p:spPr>
        <p:txBody>
          <a:bodyPr/>
          <a:lstStyle/>
          <a:p>
            <a:fld id="{5F3FCF13-3F63-44C6-9D1E-583F0C7BC7F6}" type="slidenum">
              <a:rPr lang="en-US" sz="700" smtClean="0"/>
              <a:pPr/>
              <a:t>7</a:t>
            </a:fld>
            <a:endParaRPr lang="en-US" sz="700"/>
          </a:p>
        </p:txBody>
      </p:sp>
      <p:cxnSp>
        <p:nvCxnSpPr>
          <p:cNvPr id="4" name="Straight Connector 3"/>
          <p:cNvCxnSpPr/>
          <p:nvPr/>
        </p:nvCxnSpPr>
        <p:spPr>
          <a:xfrm>
            <a:off x="4343400" y="1219200"/>
            <a:ext cx="0" cy="457200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826785531"/>
              </p:ext>
            </p:extLst>
          </p:nvPr>
        </p:nvGraphicFramePr>
        <p:xfrm>
          <a:off x="152400" y="4876800"/>
          <a:ext cx="4038600" cy="762000"/>
        </p:xfrm>
        <a:graphic>
          <a:graphicData uri="http://schemas.openxmlformats.org/drawingml/2006/table">
            <a:tbl>
              <a:tblPr/>
              <a:tblGrid>
                <a:gridCol w="2925796"/>
                <a:gridCol w="1112804"/>
              </a:tblGrid>
              <a:tr h="190500">
                <a:tc>
                  <a:txBody>
                    <a:bodyPr/>
                    <a:lstStyle/>
                    <a:p>
                      <a:pPr algn="l" fontAlgn="t"/>
                      <a:r>
                        <a:rPr lang="en-US" sz="1000" b="1" i="0" u="none" strike="noStrike" dirty="0">
                          <a:solidFill>
                            <a:srgbClr val="000000"/>
                          </a:solidFill>
                          <a:effectLst/>
                          <a:latin typeface="Arial"/>
                        </a:rPr>
                        <a:t>Direct Vector (In Phase - Quadrature) extraction</a:t>
                      </a:r>
                    </a:p>
                  </a:txBody>
                  <a:tcPr marL="9525" marR="9525" marT="9525" marB="0">
                    <a:lnL>
                      <a:noFill/>
                    </a:lnL>
                    <a:lnR>
                      <a:noFill/>
                    </a:lnR>
                    <a:lnT>
                      <a:noFill/>
                    </a:lnT>
                    <a:lnB>
                      <a:noFill/>
                    </a:lnB>
                    <a:solidFill>
                      <a:srgbClr val="ECF8FF"/>
                    </a:solidFill>
                  </a:tcPr>
                </a:tc>
                <a:tc>
                  <a:txBody>
                    <a:bodyPr/>
                    <a:lstStyle/>
                    <a:p>
                      <a:pPr algn="l" fontAlgn="t"/>
                      <a:r>
                        <a:rPr lang="en-US" sz="1000" b="1" i="0" u="none" strike="noStrike">
                          <a:solidFill>
                            <a:srgbClr val="000000"/>
                          </a:solidFill>
                          <a:effectLst/>
                          <a:latin typeface="Arial"/>
                        </a:rPr>
                        <a:t> $      7,650 </a:t>
                      </a:r>
                    </a:p>
                  </a:txBody>
                  <a:tcPr marL="9525" marR="9525" marT="9525" marB="0">
                    <a:lnL>
                      <a:noFill/>
                    </a:lnL>
                    <a:lnR>
                      <a:noFill/>
                    </a:lnR>
                    <a:lnT>
                      <a:noFill/>
                    </a:lnT>
                    <a:lnB>
                      <a:noFill/>
                    </a:lnB>
                    <a:solidFill>
                      <a:srgbClr val="ECF8FF"/>
                    </a:solidFill>
                  </a:tcPr>
                </a:tc>
              </a:tr>
              <a:tr h="190500">
                <a:tc>
                  <a:txBody>
                    <a:bodyPr/>
                    <a:lstStyle/>
                    <a:p>
                      <a:pPr algn="l" fontAlgn="t"/>
                      <a:r>
                        <a:rPr lang="pt-BR" sz="1000" b="1" i="0" u="none" strike="noStrike">
                          <a:solidFill>
                            <a:srgbClr val="000000"/>
                          </a:solidFill>
                          <a:effectLst/>
                          <a:latin typeface="Arial"/>
                        </a:rPr>
                        <a:t>Dual capture license for Exerciser </a:t>
                      </a:r>
                    </a:p>
                  </a:txBody>
                  <a:tcPr marL="9525" marR="9525" marT="9525" marB="0">
                    <a:lnL>
                      <a:noFill/>
                    </a:lnL>
                    <a:lnR>
                      <a:noFill/>
                    </a:lnR>
                    <a:lnT>
                      <a:noFill/>
                    </a:lnT>
                    <a:lnB>
                      <a:noFill/>
                    </a:lnB>
                    <a:solidFill>
                      <a:srgbClr val="ECF8FF"/>
                    </a:solidFill>
                  </a:tcPr>
                </a:tc>
                <a:tc>
                  <a:txBody>
                    <a:bodyPr/>
                    <a:lstStyle/>
                    <a:p>
                      <a:pPr algn="l" fontAlgn="t"/>
                      <a:r>
                        <a:rPr lang="en-US" sz="1000" b="1" i="0" u="none" strike="noStrike">
                          <a:solidFill>
                            <a:srgbClr val="000000"/>
                          </a:solidFill>
                          <a:effectLst/>
                          <a:latin typeface="Arial"/>
                        </a:rPr>
                        <a:t> $      2,622 </a:t>
                      </a:r>
                    </a:p>
                  </a:txBody>
                  <a:tcPr marL="9525" marR="9525" marT="9525" marB="0">
                    <a:lnL>
                      <a:noFill/>
                    </a:lnL>
                    <a:lnR>
                      <a:noFill/>
                    </a:lnR>
                    <a:lnT>
                      <a:noFill/>
                    </a:lnT>
                    <a:lnB>
                      <a:noFill/>
                    </a:lnB>
                    <a:solidFill>
                      <a:srgbClr val="ECF8FF"/>
                    </a:solidFill>
                  </a:tcPr>
                </a:tc>
              </a:tr>
              <a:tr h="190500">
                <a:tc>
                  <a:txBody>
                    <a:bodyPr/>
                    <a:lstStyle/>
                    <a:p>
                      <a:pPr algn="l" fontAlgn="t"/>
                      <a:r>
                        <a:rPr lang="en-US" sz="1000" b="1" i="0" u="none" strike="noStrike">
                          <a:solidFill>
                            <a:srgbClr val="000000"/>
                          </a:solidFill>
                          <a:effectLst/>
                          <a:latin typeface="Arial"/>
                        </a:rPr>
                        <a:t>DigRF v3 Capture License for Exerciser </a:t>
                      </a:r>
                    </a:p>
                  </a:txBody>
                  <a:tcPr marL="9525" marR="9525" marT="9525" marB="0">
                    <a:lnL>
                      <a:noFill/>
                    </a:lnL>
                    <a:lnR>
                      <a:noFill/>
                    </a:lnR>
                    <a:lnT>
                      <a:noFill/>
                    </a:lnT>
                    <a:lnB>
                      <a:noFill/>
                    </a:lnB>
                    <a:solidFill>
                      <a:srgbClr val="ECF8FF"/>
                    </a:solidFill>
                  </a:tcPr>
                </a:tc>
                <a:tc>
                  <a:txBody>
                    <a:bodyPr/>
                    <a:lstStyle/>
                    <a:p>
                      <a:pPr algn="l" fontAlgn="t"/>
                      <a:r>
                        <a:rPr lang="en-US" sz="1000" b="1" i="0" u="none" strike="noStrike">
                          <a:solidFill>
                            <a:srgbClr val="000000"/>
                          </a:solidFill>
                          <a:effectLst/>
                          <a:latin typeface="Arial"/>
                        </a:rPr>
                        <a:t> $      6,038 </a:t>
                      </a:r>
                    </a:p>
                  </a:txBody>
                  <a:tcPr marL="9525" marR="9525" marT="9525" marB="0">
                    <a:lnL>
                      <a:noFill/>
                    </a:lnL>
                    <a:lnR>
                      <a:noFill/>
                    </a:lnR>
                    <a:lnT>
                      <a:noFill/>
                    </a:lnT>
                    <a:lnB>
                      <a:noFill/>
                    </a:lnB>
                    <a:solidFill>
                      <a:srgbClr val="ECF8FF"/>
                    </a:solidFill>
                  </a:tcPr>
                </a:tc>
              </a:tr>
              <a:tr h="190500">
                <a:tc>
                  <a:txBody>
                    <a:bodyPr/>
                    <a:lstStyle/>
                    <a:p>
                      <a:pPr algn="l" fontAlgn="t"/>
                      <a:r>
                        <a:rPr lang="fr-FR" sz="1000" b="1" i="0" u="none" strike="noStrike" dirty="0">
                          <a:solidFill>
                            <a:srgbClr val="000000"/>
                          </a:solidFill>
                          <a:effectLst/>
                          <a:latin typeface="Arial"/>
                        </a:rPr>
                        <a:t>DigRF v3 Stimulus License for </a:t>
                      </a:r>
                      <a:r>
                        <a:rPr lang="fr-FR" sz="1000" b="1" i="0" u="none" strike="noStrike" dirty="0" err="1">
                          <a:solidFill>
                            <a:srgbClr val="000000"/>
                          </a:solidFill>
                          <a:effectLst/>
                          <a:latin typeface="Arial"/>
                        </a:rPr>
                        <a:t>Exerciser</a:t>
                      </a:r>
                      <a:r>
                        <a:rPr lang="fr-FR" sz="1000" b="1" i="0" u="none" strike="noStrike" dirty="0">
                          <a:solidFill>
                            <a:srgbClr val="000000"/>
                          </a:solidFill>
                          <a:effectLst/>
                          <a:latin typeface="Arial"/>
                        </a:rPr>
                        <a:t> </a:t>
                      </a:r>
                    </a:p>
                  </a:txBody>
                  <a:tcPr marL="9525" marR="9525" marT="9525" marB="0">
                    <a:lnL>
                      <a:noFill/>
                    </a:lnL>
                    <a:lnR>
                      <a:noFill/>
                    </a:lnR>
                    <a:lnT>
                      <a:noFill/>
                    </a:lnT>
                    <a:lnB>
                      <a:noFill/>
                    </a:lnB>
                    <a:solidFill>
                      <a:srgbClr val="ECF8FF"/>
                    </a:solidFill>
                  </a:tcPr>
                </a:tc>
                <a:tc>
                  <a:txBody>
                    <a:bodyPr/>
                    <a:lstStyle/>
                    <a:p>
                      <a:pPr algn="l" fontAlgn="t"/>
                      <a:r>
                        <a:rPr lang="en-US" sz="1000" b="1" i="0" u="none" strike="noStrike" dirty="0">
                          <a:solidFill>
                            <a:srgbClr val="000000"/>
                          </a:solidFill>
                          <a:effectLst/>
                          <a:latin typeface="Arial"/>
                        </a:rPr>
                        <a:t> $      6,038 </a:t>
                      </a:r>
                    </a:p>
                  </a:txBody>
                  <a:tcPr marL="9525" marR="9525" marT="9525" marB="0">
                    <a:lnL>
                      <a:noFill/>
                    </a:lnL>
                    <a:lnR>
                      <a:noFill/>
                    </a:lnR>
                    <a:lnT>
                      <a:noFill/>
                    </a:lnT>
                    <a:lnB>
                      <a:noFill/>
                    </a:lnB>
                    <a:solidFill>
                      <a:srgbClr val="ECF8FF"/>
                    </a:solidFill>
                  </a:tcPr>
                </a:tc>
              </a:tr>
            </a:tbl>
          </a:graphicData>
        </a:graphic>
      </p:graphicFrame>
      <p:sp>
        <p:nvSpPr>
          <p:cNvPr id="11" name="TextBox 10"/>
          <p:cNvSpPr txBox="1"/>
          <p:nvPr/>
        </p:nvSpPr>
        <p:spPr>
          <a:xfrm>
            <a:off x="152400" y="4467999"/>
            <a:ext cx="2185214" cy="369332"/>
          </a:xfrm>
          <a:prstGeom prst="rect">
            <a:avLst/>
          </a:prstGeom>
          <a:noFill/>
        </p:spPr>
        <p:txBody>
          <a:bodyPr wrap="none" rtlCol="0">
            <a:spAutoFit/>
          </a:bodyPr>
          <a:lstStyle/>
          <a:p>
            <a:r>
              <a:rPr lang="en-US" dirty="0" smtClean="0"/>
              <a:t>Other RDX options </a:t>
            </a:r>
          </a:p>
        </p:txBody>
      </p:sp>
      <p:sp>
        <p:nvSpPr>
          <p:cNvPr id="13" name="Rectangle 12"/>
          <p:cNvSpPr/>
          <p:nvPr/>
        </p:nvSpPr>
        <p:spPr>
          <a:xfrm>
            <a:off x="152400" y="4837331"/>
            <a:ext cx="3733800" cy="8014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555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GILENT PPT 2007">
  <a:themeElements>
    <a:clrScheme name="AGILENT COLORS 2">
      <a:dk1>
        <a:srgbClr val="000000"/>
      </a:dk1>
      <a:lt1>
        <a:srgbClr val="FFFFFF"/>
      </a:lt1>
      <a:dk2>
        <a:srgbClr val="000000"/>
      </a:dk2>
      <a:lt2>
        <a:srgbClr val="FFFFFF"/>
      </a:lt2>
      <a:accent1>
        <a:srgbClr val="0099CC"/>
      </a:accent1>
      <a:accent2>
        <a:srgbClr val="FF9900"/>
      </a:accent2>
      <a:accent3>
        <a:srgbClr val="669933"/>
      </a:accent3>
      <a:accent4>
        <a:srgbClr val="FFCC00"/>
      </a:accent4>
      <a:accent5>
        <a:srgbClr val="003366"/>
      </a:accent5>
      <a:accent6>
        <a:srgbClr val="990000"/>
      </a:accent6>
      <a:hlink>
        <a:srgbClr val="0099CC"/>
      </a:hlink>
      <a:folHlink>
        <a:srgbClr val="990066"/>
      </a:folHlink>
    </a:clrScheme>
    <a:fontScheme name="AGILENT PPT &amp; OUTLOO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1344</TotalTime>
  <Words>481</Words>
  <Application>Microsoft Office PowerPoint</Application>
  <PresentationFormat>On-screen Show (4:3)</PresentationFormat>
  <Paragraphs>141</Paragraphs>
  <Slides>7</Slides>
  <Notes>0</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AGILENT PPT 2007</vt:lpstr>
      <vt:lpstr>Announcement &amp; Call to Action</vt:lpstr>
      <vt:lpstr>PowerPoint Presentation</vt:lpstr>
      <vt:lpstr>PowerPoint Presentation</vt:lpstr>
      <vt:lpstr>DigRF Protocol Test Applications RDX N5343/44A</vt:lpstr>
      <vt:lpstr>DigRF product comparison similar functions </vt:lpstr>
      <vt:lpstr>M9252A Solution pricing   (Comparison to typical RDX purchases)</vt:lpstr>
      <vt:lpstr>N5343A vs M9252A  (Available options)</vt:lpstr>
    </vt:vector>
  </TitlesOfParts>
  <Company>Agilent Technologies,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DigRF Protocol Test  M9252A  Host Adapter</dc:title>
  <dc:creator>Administrator</dc:creator>
  <cp:lastModifiedBy>Administrator</cp:lastModifiedBy>
  <cp:revision>22</cp:revision>
  <dcterms:created xsi:type="dcterms:W3CDTF">2012-12-14T18:24:18Z</dcterms:created>
  <dcterms:modified xsi:type="dcterms:W3CDTF">2013-08-02T02:26:20Z</dcterms:modified>
</cp:coreProperties>
</file>